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406" r:id="rId3"/>
    <p:sldId id="405" r:id="rId4"/>
    <p:sldId id="285" r:id="rId5"/>
    <p:sldId id="410" r:id="rId6"/>
    <p:sldId id="408" r:id="rId7"/>
    <p:sldId id="409" r:id="rId8"/>
    <p:sldId id="257" r:id="rId9"/>
    <p:sldId id="258" r:id="rId10"/>
    <p:sldId id="259" r:id="rId11"/>
    <p:sldId id="261" r:id="rId12"/>
    <p:sldId id="262" r:id="rId13"/>
    <p:sldId id="401" r:id="rId14"/>
    <p:sldId id="263" r:id="rId15"/>
    <p:sldId id="399" r:id="rId16"/>
    <p:sldId id="265" r:id="rId17"/>
    <p:sldId id="266" r:id="rId18"/>
    <p:sldId id="402" r:id="rId19"/>
    <p:sldId id="268" r:id="rId20"/>
    <p:sldId id="400" r:id="rId21"/>
    <p:sldId id="270" r:id="rId22"/>
    <p:sldId id="272" r:id="rId23"/>
    <p:sldId id="273" r:id="rId24"/>
    <p:sldId id="395" r:id="rId25"/>
    <p:sldId id="397" r:id="rId26"/>
    <p:sldId id="271" r:id="rId27"/>
    <p:sldId id="398" r:id="rId28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638EC-0365-4040-9ED0-B7858E15B218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23272-F433-414F-AFF7-6CE31B82E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536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829269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323A5B"/>
                </a:solidFill>
                <a:latin typeface="Muller Light" pitchFamily="50" charset="-52"/>
              </a:rPr>
              <a:t>Востребованность – педагог</a:t>
            </a:r>
            <a:r>
              <a:rPr lang="ru-RU" altLang="ru-RU" sz="1200" b="1" baseline="0" dirty="0">
                <a:solidFill>
                  <a:srgbClr val="323A5B"/>
                </a:solidFill>
                <a:latin typeface="Muller Light" pitchFamily="50" charset="-52"/>
              </a:rPr>
              <a:t> – профессия нужная всегда</a:t>
            </a:r>
          </a:p>
          <a:p>
            <a:pPr defTabSz="829269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baseline="0" dirty="0">
                <a:solidFill>
                  <a:srgbClr val="323A5B"/>
                </a:solidFill>
                <a:latin typeface="Muller Light" pitchFamily="50" charset="-52"/>
              </a:rPr>
              <a:t>Актуальность – воспитание подрастающего поколения – задача государственной важности, дошкольное детство – </a:t>
            </a:r>
            <a:r>
              <a:rPr lang="ru-RU" altLang="ru-RU" sz="1200" b="1" baseline="0" dirty="0" err="1">
                <a:solidFill>
                  <a:srgbClr val="323A5B"/>
                </a:solidFill>
                <a:latin typeface="Muller Light" pitchFamily="50" charset="-52"/>
              </a:rPr>
              <a:t>сензитивный</a:t>
            </a:r>
            <a:r>
              <a:rPr lang="ru-RU" altLang="ru-RU" sz="1200" b="1" baseline="0" dirty="0">
                <a:solidFill>
                  <a:srgbClr val="323A5B"/>
                </a:solidFill>
                <a:latin typeface="Muller Light" pitchFamily="50" charset="-52"/>
              </a:rPr>
              <a:t> период</a:t>
            </a:r>
          </a:p>
          <a:p>
            <a:pPr defTabSz="829269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baseline="0" dirty="0">
                <a:solidFill>
                  <a:srgbClr val="323A5B"/>
                </a:solidFill>
                <a:latin typeface="Muller Light" pitchFamily="50" charset="-52"/>
              </a:rPr>
              <a:t>Польза – полученные знания применимы к любому коллективу + в детско-родительских отношениях</a:t>
            </a:r>
          </a:p>
        </p:txBody>
      </p:sp>
      <p:sp>
        <p:nvSpPr>
          <p:cNvPr id="911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863" indent="-3095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250" indent="-2476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550" indent="-2476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8850" indent="-2476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86050" indent="-2476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3250" indent="-2476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00450" indent="-2476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57650" indent="-2476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60A350-B991-4551-B061-B886DA674333}" type="slidenum">
              <a:rPr kumimoji="0" lang="ru-RU" altLang="ru-RU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074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829269" fontAlgn="base">
              <a:spcBef>
                <a:spcPct val="0"/>
              </a:spcBef>
              <a:spcAft>
                <a:spcPct val="0"/>
              </a:spcAft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Факультет дошкольной педагогики и психологии крупнейший в России центр по разработке проблем дошкольного образования и подготовки специалистов для этой сферы. Среди выпускников факультета дошкольной педагогики и психологии многие известные педагоги и руководители образовательных учреждений.</a:t>
            </a:r>
          </a:p>
          <a:p>
            <a:pPr defTabSz="829269" fontAlgn="base">
              <a:spcBef>
                <a:spcPct val="0"/>
              </a:spcBef>
              <a:spcAft>
                <a:spcPct val="0"/>
              </a:spcAft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Вступая в десятое десятилетие своего существования, факультет дошкольной педагогики и психологии МПГУ имеет весьма солидный профессорско-преподавательский и научный состав, хорошее обеспечение информационно-коммуникационными технологиями, развитую инфраструктуру, широкие связи с ведущими научными институтами, университетами как в России, так и за рубежом, устойчивый интерес среди абитуриентов и спрос учреждениями образования на выпускников.</a:t>
            </a:r>
            <a:endParaRPr lang="en-US" altLang="ru-RU" sz="1200" b="1" dirty="0">
              <a:solidFill>
                <a:srgbClr val="323A5B"/>
              </a:solidFill>
              <a:latin typeface="Muller Light" pitchFamily="50" charset="-52"/>
            </a:endParaRPr>
          </a:p>
        </p:txBody>
      </p:sp>
      <p:sp>
        <p:nvSpPr>
          <p:cNvPr id="911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863" indent="-3095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250" indent="-2476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550" indent="-2476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8850" indent="-2476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86050" indent="-2476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3250" indent="-2476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00450" indent="-2476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57650" indent="-2476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60A350-B991-4551-B061-B886DA674333}" type="slidenum">
              <a:rPr kumimoji="0" lang="ru-RU" altLang="ru-RU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796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829269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srgbClr val="323A5B"/>
                </a:solidFill>
                <a:latin typeface="Muller Light" pitchFamily="50" charset="-52"/>
              </a:rPr>
              <a:t>Востребованность – педагог</a:t>
            </a:r>
            <a:r>
              <a:rPr lang="ru-RU" altLang="ru-RU" sz="1200" b="1" baseline="0" dirty="0">
                <a:solidFill>
                  <a:srgbClr val="323A5B"/>
                </a:solidFill>
                <a:latin typeface="Muller Light" pitchFamily="50" charset="-52"/>
              </a:rPr>
              <a:t> – профессия нужная всегда</a:t>
            </a:r>
          </a:p>
          <a:p>
            <a:pPr defTabSz="829269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baseline="0" dirty="0">
                <a:solidFill>
                  <a:srgbClr val="323A5B"/>
                </a:solidFill>
                <a:latin typeface="Muller Light" pitchFamily="50" charset="-52"/>
              </a:rPr>
              <a:t>Актуальность – воспитание подрастающего поколения – задача государственной важности, дошкольное детство – </a:t>
            </a:r>
            <a:r>
              <a:rPr lang="ru-RU" altLang="ru-RU" sz="1200" b="1" baseline="0" dirty="0" err="1">
                <a:solidFill>
                  <a:srgbClr val="323A5B"/>
                </a:solidFill>
                <a:latin typeface="Muller Light" pitchFamily="50" charset="-52"/>
              </a:rPr>
              <a:t>сензитивный</a:t>
            </a:r>
            <a:r>
              <a:rPr lang="ru-RU" altLang="ru-RU" sz="1200" b="1" baseline="0" dirty="0">
                <a:solidFill>
                  <a:srgbClr val="323A5B"/>
                </a:solidFill>
                <a:latin typeface="Muller Light" pitchFamily="50" charset="-52"/>
              </a:rPr>
              <a:t> период</a:t>
            </a:r>
          </a:p>
          <a:p>
            <a:pPr defTabSz="829269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baseline="0" dirty="0">
                <a:solidFill>
                  <a:srgbClr val="323A5B"/>
                </a:solidFill>
                <a:latin typeface="Muller Light" pitchFamily="50" charset="-52"/>
              </a:rPr>
              <a:t>Польза – полученные знания применимы к любому коллективу + в детско-родительских отношениях</a:t>
            </a:r>
          </a:p>
        </p:txBody>
      </p:sp>
      <p:sp>
        <p:nvSpPr>
          <p:cNvPr id="911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863" indent="-309563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250" indent="-2476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550" indent="-2476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8850" indent="-2476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86050" indent="-2476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3250" indent="-2476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00450" indent="-2476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57650" indent="-24765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60A350-B991-4551-B061-B886DA674333}" type="slidenum">
              <a:rPr kumimoji="0" lang="ru-RU" altLang="ru-RU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762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0AA9A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rgbClr val="28375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0AA9A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0AA9A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6796" y="850552"/>
            <a:ext cx="6197203" cy="429294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49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20767" y="1523"/>
            <a:ext cx="3177540" cy="514197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04103" y="906780"/>
            <a:ext cx="1595627" cy="159258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430768" y="737616"/>
            <a:ext cx="245363" cy="24536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285988" y="3886200"/>
            <a:ext cx="858011" cy="1257298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0"/>
            <a:ext cx="9144000" cy="245745"/>
          </a:xfrm>
          <a:custGeom>
            <a:avLst/>
            <a:gdLst/>
            <a:ahLst/>
            <a:cxnLst/>
            <a:rect l="l" t="t" r="r" b="b"/>
            <a:pathLst>
              <a:path w="9144000" h="245745">
                <a:moveTo>
                  <a:pt x="9144000" y="0"/>
                </a:moveTo>
                <a:lnTo>
                  <a:pt x="0" y="0"/>
                </a:lnTo>
                <a:lnTo>
                  <a:pt x="0" y="245363"/>
                </a:lnTo>
                <a:lnTo>
                  <a:pt x="9144000" y="245363"/>
                </a:lnTo>
                <a:lnTo>
                  <a:pt x="9144000" y="0"/>
                </a:lnTo>
                <a:close/>
              </a:path>
            </a:pathLst>
          </a:custGeom>
          <a:solidFill>
            <a:srgbClr val="00A9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260847" y="5020055"/>
            <a:ext cx="2106295" cy="125095"/>
          </a:xfrm>
          <a:custGeom>
            <a:avLst/>
            <a:gdLst/>
            <a:ahLst/>
            <a:cxnLst/>
            <a:rect l="l" t="t" r="r" b="b"/>
            <a:pathLst>
              <a:path w="2106295" h="125095">
                <a:moveTo>
                  <a:pt x="2106168" y="0"/>
                </a:moveTo>
                <a:lnTo>
                  <a:pt x="0" y="0"/>
                </a:lnTo>
                <a:lnTo>
                  <a:pt x="0" y="124967"/>
                </a:lnTo>
                <a:lnTo>
                  <a:pt x="2106168" y="124967"/>
                </a:lnTo>
                <a:lnTo>
                  <a:pt x="2106168" y="0"/>
                </a:lnTo>
                <a:close/>
              </a:path>
            </a:pathLst>
          </a:custGeom>
          <a:solidFill>
            <a:srgbClr val="D6B56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72" y="1101852"/>
            <a:ext cx="949451" cy="366826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54023" y="573023"/>
            <a:ext cx="784860" cy="783336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8333231" y="3355847"/>
            <a:ext cx="539750" cy="538480"/>
          </a:xfrm>
          <a:custGeom>
            <a:avLst/>
            <a:gdLst/>
            <a:ahLst/>
            <a:cxnLst/>
            <a:rect l="l" t="t" r="r" b="b"/>
            <a:pathLst>
              <a:path w="539750" h="538479">
                <a:moveTo>
                  <a:pt x="269748" y="0"/>
                </a:moveTo>
                <a:lnTo>
                  <a:pt x="221262" y="4332"/>
                </a:lnTo>
                <a:lnTo>
                  <a:pt x="175626" y="16824"/>
                </a:lnTo>
                <a:lnTo>
                  <a:pt x="133603" y="36717"/>
                </a:lnTo>
                <a:lnTo>
                  <a:pt x="95955" y="63251"/>
                </a:lnTo>
                <a:lnTo>
                  <a:pt x="63443" y="95668"/>
                </a:lnTo>
                <a:lnTo>
                  <a:pt x="36829" y="133208"/>
                </a:lnTo>
                <a:lnTo>
                  <a:pt x="16876" y="175114"/>
                </a:lnTo>
                <a:lnTo>
                  <a:pt x="4346" y="220626"/>
                </a:lnTo>
                <a:lnTo>
                  <a:pt x="0" y="268985"/>
                </a:lnTo>
                <a:lnTo>
                  <a:pt x="4346" y="317345"/>
                </a:lnTo>
                <a:lnTo>
                  <a:pt x="16876" y="362857"/>
                </a:lnTo>
                <a:lnTo>
                  <a:pt x="36830" y="404763"/>
                </a:lnTo>
                <a:lnTo>
                  <a:pt x="63443" y="442303"/>
                </a:lnTo>
                <a:lnTo>
                  <a:pt x="95955" y="474720"/>
                </a:lnTo>
                <a:lnTo>
                  <a:pt x="133603" y="501254"/>
                </a:lnTo>
                <a:lnTo>
                  <a:pt x="175626" y="521147"/>
                </a:lnTo>
                <a:lnTo>
                  <a:pt x="221262" y="533639"/>
                </a:lnTo>
                <a:lnTo>
                  <a:pt x="269748" y="537971"/>
                </a:lnTo>
                <a:lnTo>
                  <a:pt x="318233" y="533639"/>
                </a:lnTo>
                <a:lnTo>
                  <a:pt x="363869" y="521147"/>
                </a:lnTo>
                <a:lnTo>
                  <a:pt x="405892" y="501254"/>
                </a:lnTo>
                <a:lnTo>
                  <a:pt x="443540" y="474720"/>
                </a:lnTo>
                <a:lnTo>
                  <a:pt x="476052" y="442303"/>
                </a:lnTo>
                <a:lnTo>
                  <a:pt x="502666" y="404763"/>
                </a:lnTo>
                <a:lnTo>
                  <a:pt x="503277" y="403478"/>
                </a:lnTo>
                <a:lnTo>
                  <a:pt x="269748" y="403478"/>
                </a:lnTo>
                <a:lnTo>
                  <a:pt x="227005" y="396624"/>
                </a:lnTo>
                <a:lnTo>
                  <a:pt x="189878" y="377534"/>
                </a:lnTo>
                <a:lnTo>
                  <a:pt x="160596" y="348422"/>
                </a:lnTo>
                <a:lnTo>
                  <a:pt x="141390" y="311502"/>
                </a:lnTo>
                <a:lnTo>
                  <a:pt x="134493" y="268985"/>
                </a:lnTo>
                <a:lnTo>
                  <a:pt x="141390" y="226469"/>
                </a:lnTo>
                <a:lnTo>
                  <a:pt x="160596" y="189549"/>
                </a:lnTo>
                <a:lnTo>
                  <a:pt x="189878" y="160437"/>
                </a:lnTo>
                <a:lnTo>
                  <a:pt x="227005" y="141347"/>
                </a:lnTo>
                <a:lnTo>
                  <a:pt x="269748" y="134493"/>
                </a:lnTo>
                <a:lnTo>
                  <a:pt x="503277" y="134493"/>
                </a:lnTo>
                <a:lnTo>
                  <a:pt x="502665" y="133208"/>
                </a:lnTo>
                <a:lnTo>
                  <a:pt x="476052" y="95668"/>
                </a:lnTo>
                <a:lnTo>
                  <a:pt x="443540" y="63251"/>
                </a:lnTo>
                <a:lnTo>
                  <a:pt x="405892" y="36717"/>
                </a:lnTo>
                <a:lnTo>
                  <a:pt x="363869" y="16824"/>
                </a:lnTo>
                <a:lnTo>
                  <a:pt x="318233" y="4332"/>
                </a:lnTo>
                <a:lnTo>
                  <a:pt x="269748" y="0"/>
                </a:lnTo>
                <a:close/>
              </a:path>
              <a:path w="539750" h="538479">
                <a:moveTo>
                  <a:pt x="503277" y="134493"/>
                </a:moveTo>
                <a:lnTo>
                  <a:pt x="269748" y="134493"/>
                </a:lnTo>
                <a:lnTo>
                  <a:pt x="312490" y="141347"/>
                </a:lnTo>
                <a:lnTo>
                  <a:pt x="349617" y="160437"/>
                </a:lnTo>
                <a:lnTo>
                  <a:pt x="378899" y="189549"/>
                </a:lnTo>
                <a:lnTo>
                  <a:pt x="398105" y="226469"/>
                </a:lnTo>
                <a:lnTo>
                  <a:pt x="405002" y="268985"/>
                </a:lnTo>
                <a:lnTo>
                  <a:pt x="398105" y="311502"/>
                </a:lnTo>
                <a:lnTo>
                  <a:pt x="378899" y="348422"/>
                </a:lnTo>
                <a:lnTo>
                  <a:pt x="349617" y="377534"/>
                </a:lnTo>
                <a:lnTo>
                  <a:pt x="312490" y="396624"/>
                </a:lnTo>
                <a:lnTo>
                  <a:pt x="269748" y="403478"/>
                </a:lnTo>
                <a:lnTo>
                  <a:pt x="503277" y="403478"/>
                </a:lnTo>
                <a:lnTo>
                  <a:pt x="522619" y="362857"/>
                </a:lnTo>
                <a:lnTo>
                  <a:pt x="535149" y="317345"/>
                </a:lnTo>
                <a:lnTo>
                  <a:pt x="539496" y="268985"/>
                </a:lnTo>
                <a:lnTo>
                  <a:pt x="535149" y="220626"/>
                </a:lnTo>
                <a:lnTo>
                  <a:pt x="522619" y="175114"/>
                </a:lnTo>
                <a:lnTo>
                  <a:pt x="503277" y="134493"/>
                </a:lnTo>
                <a:close/>
              </a:path>
            </a:pathLst>
          </a:custGeom>
          <a:solidFill>
            <a:srgbClr val="0062A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522207" y="3770375"/>
            <a:ext cx="245364" cy="24536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682483" y="4608576"/>
            <a:ext cx="1205483" cy="32308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03602" y="505714"/>
            <a:ext cx="6201409" cy="894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0AA9A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13280" y="1413255"/>
            <a:ext cx="6336665" cy="2317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rgbClr val="28375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0.png"/><Relationship Id="rId7" Type="http://schemas.openxmlformats.org/officeDocument/2006/relationships/hyperlink" Target="mailto:priem@mpgu.su" TargetMode="External"/><Relationship Id="rId12" Type="http://schemas.openxmlformats.org/officeDocument/2006/relationships/hyperlink" Target="https://web.telegram.org/a/#-1002323786435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microsoft.com/office/2007/relationships/hdphoto" Target="../media/hdphoto1.wdp"/><Relationship Id="rId5" Type="http://schemas.openxmlformats.org/officeDocument/2006/relationships/image" Target="../media/image41.png"/><Relationship Id="rId10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doshfak_mpgu" TargetMode="External"/><Relationship Id="rId2" Type="http://schemas.openxmlformats.org/officeDocument/2006/relationships/hyperlink" Target="mailto:vv.batckaleva@mpgu.s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48200" y="2952750"/>
            <a:ext cx="3124199" cy="19774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274320" algn="ctr">
              <a:lnSpc>
                <a:spcPct val="100000"/>
              </a:lnSpc>
              <a:spcBef>
                <a:spcPts val="100"/>
              </a:spcBef>
            </a:pPr>
            <a:r>
              <a:rPr lang="ru-RU" sz="2800" b="1" spc="-15" dirty="0">
                <a:solidFill>
                  <a:srgbClr val="00004A"/>
                </a:solidFill>
                <a:latin typeface="Microsoft Sans Serif"/>
                <a:cs typeface="Microsoft Sans Serif"/>
              </a:rPr>
              <a:t>Добро пожаловать в МПГУ!</a:t>
            </a:r>
          </a:p>
          <a:p>
            <a:pPr marL="25400" marR="27432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endParaRPr lang="ru-RU" sz="1200" spc="-20" dirty="0">
              <a:solidFill>
                <a:srgbClr val="00004A"/>
              </a:solidFill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endParaRPr lang="ru-RU" sz="1200" spc="-20" dirty="0">
              <a:solidFill>
                <a:srgbClr val="00004A"/>
              </a:solidFill>
              <a:latin typeface="Microsoft Sans Serif"/>
              <a:cs typeface="Microsoft Sans Serif"/>
            </a:endParaRPr>
          </a:p>
        </p:txBody>
      </p:sp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21228F5-0B12-4B17-8BCD-3C7CFF26D9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9" y="0"/>
            <a:ext cx="2400970" cy="25717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17">
            <a:extLst>
              <a:ext uri="{FF2B5EF4-FFF2-40B4-BE49-F238E27FC236}">
                <a16:creationId xmlns:a16="http://schemas.microsoft.com/office/drawing/2014/main" id="{4A4881EB-A6DF-464A-BE6C-76D060F73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621890"/>
            <a:ext cx="382248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spc="-15" dirty="0">
                <a:solidFill>
                  <a:srgbClr val="0000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  <a:cs typeface="Microsoft Sans Serif"/>
              </a:rPr>
              <a:t>           Декан </a:t>
            </a:r>
          </a:p>
          <a:p>
            <a:pPr eaLnBrk="1" hangingPunct="1"/>
            <a:r>
              <a:rPr lang="ru-RU" altLang="ru-RU" sz="2400" b="1" spc="-15" dirty="0">
                <a:solidFill>
                  <a:srgbClr val="0000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  <a:cs typeface="Microsoft Sans Serif"/>
              </a:rPr>
              <a:t>Факультета дошкольной педагогики и психологии</a:t>
            </a:r>
          </a:p>
          <a:p>
            <a:pPr eaLnBrk="1" hangingPunct="1"/>
            <a:endParaRPr lang="ru-RU" altLang="ru-RU" sz="2400" b="1" spc="-15" dirty="0">
              <a:solidFill>
                <a:srgbClr val="0000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/>
              <a:cs typeface="Microsoft Sans Serif"/>
            </a:endParaRPr>
          </a:p>
          <a:p>
            <a:pPr eaLnBrk="1" hangingPunct="1"/>
            <a:r>
              <a:rPr lang="ru-RU" altLang="ru-RU" sz="2400" b="1" spc="-15" dirty="0">
                <a:solidFill>
                  <a:srgbClr val="0000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  <a:cs typeface="Microsoft Sans Serif"/>
              </a:rPr>
              <a:t>Маргарита Юрьевна Парамонова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8345" y="695960"/>
            <a:ext cx="6158230" cy="655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320"/>
              </a:lnSpc>
              <a:spcBef>
                <a:spcPts val="95"/>
              </a:spcBef>
            </a:pPr>
            <a:r>
              <a:rPr sz="2800" spc="-10" dirty="0"/>
              <a:t>Сроки</a:t>
            </a:r>
            <a:r>
              <a:rPr sz="2800" spc="25" dirty="0"/>
              <a:t> </a:t>
            </a:r>
            <a:r>
              <a:rPr sz="2800" spc="-10" dirty="0"/>
              <a:t>завершения</a:t>
            </a:r>
            <a:r>
              <a:rPr sz="2800" spc="85" dirty="0"/>
              <a:t> </a:t>
            </a:r>
            <a:r>
              <a:rPr sz="2800" spc="-15" dirty="0"/>
              <a:t>приёма</a:t>
            </a:r>
            <a:r>
              <a:rPr sz="2800" spc="45" dirty="0"/>
              <a:t> </a:t>
            </a:r>
            <a:r>
              <a:rPr sz="2800" spc="-15" dirty="0"/>
              <a:t>документов</a:t>
            </a:r>
            <a:endParaRPr sz="2800" dirty="0"/>
          </a:p>
          <a:p>
            <a:pPr algn="ctr">
              <a:lnSpc>
                <a:spcPts val="1639"/>
              </a:lnSpc>
            </a:pPr>
            <a:r>
              <a:rPr sz="1400" spc="-5" dirty="0"/>
              <a:t>(</a:t>
            </a:r>
            <a:r>
              <a:rPr lang="ru-RU" sz="1400" spc="-5" dirty="0"/>
              <a:t>БАЗОВОЕ</a:t>
            </a:r>
            <a:r>
              <a:rPr sz="1400" spc="-40" dirty="0"/>
              <a:t> </a:t>
            </a:r>
            <a:r>
              <a:rPr sz="1400" dirty="0"/>
              <a:t>высшее</a:t>
            </a:r>
            <a:r>
              <a:rPr sz="1400" spc="-40" dirty="0"/>
              <a:t> </a:t>
            </a:r>
            <a:r>
              <a:rPr sz="1400" dirty="0"/>
              <a:t>образование</a:t>
            </a:r>
            <a:r>
              <a:rPr sz="1400" spc="-60" dirty="0"/>
              <a:t> </a:t>
            </a:r>
            <a:r>
              <a:rPr sz="1400" dirty="0"/>
              <a:t>и</a:t>
            </a:r>
            <a:r>
              <a:rPr sz="1400" spc="-20" dirty="0"/>
              <a:t> </a:t>
            </a:r>
            <a:r>
              <a:rPr sz="1400" spc="-5" dirty="0"/>
              <a:t>бакалавриат)</a:t>
            </a:r>
            <a:endParaRPr sz="1400" dirty="0"/>
          </a:p>
        </p:txBody>
      </p:sp>
      <p:sp>
        <p:nvSpPr>
          <p:cNvPr id="3" name="object 3"/>
          <p:cNvSpPr txBox="1"/>
          <p:nvPr/>
        </p:nvSpPr>
        <p:spPr>
          <a:xfrm>
            <a:off x="1524000" y="2068935"/>
            <a:ext cx="7242175" cy="2161233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825"/>
              </a:spcBef>
            </a:pPr>
            <a:r>
              <a:rPr sz="2000" b="1" dirty="0">
                <a:solidFill>
                  <a:srgbClr val="0AA9A6"/>
                </a:solidFill>
                <a:latin typeface="Calibri"/>
                <a:cs typeface="Calibri"/>
              </a:rPr>
              <a:t>1</a:t>
            </a:r>
            <a:r>
              <a:rPr lang="ru-RU" sz="2000" b="1" dirty="0">
                <a:solidFill>
                  <a:srgbClr val="0AA9A6"/>
                </a:solidFill>
                <a:latin typeface="Calibri"/>
                <a:cs typeface="Calibri"/>
              </a:rPr>
              <a:t>5</a:t>
            </a:r>
            <a:r>
              <a:rPr sz="2000" b="1" spc="-20" dirty="0">
                <a:solidFill>
                  <a:srgbClr val="0AA9A6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AA9A6"/>
                </a:solidFill>
                <a:latin typeface="Calibri"/>
                <a:cs typeface="Calibri"/>
              </a:rPr>
              <a:t>ИЮЛЯ</a:t>
            </a:r>
            <a:r>
              <a:rPr sz="2000" b="1" spc="-25" dirty="0">
                <a:solidFill>
                  <a:srgbClr val="0AA9A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–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от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поступающих</a:t>
            </a:r>
            <a:r>
              <a:rPr sz="20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по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результатам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вступительных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испытаний, </a:t>
            </a:r>
            <a:r>
              <a:rPr sz="2000" spc="-4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 err="1">
                <a:solidFill>
                  <a:srgbClr val="001F5F"/>
                </a:solidFill>
                <a:latin typeface="Calibri"/>
                <a:cs typeface="Calibri"/>
              </a:rPr>
              <a:t>проводимых</a:t>
            </a:r>
            <a:r>
              <a:rPr sz="20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35" dirty="0">
                <a:solidFill>
                  <a:srgbClr val="001F5F"/>
                </a:solidFill>
                <a:latin typeface="Calibri"/>
                <a:cs typeface="Calibri"/>
              </a:rPr>
              <a:t>МПГУ</a:t>
            </a:r>
            <a:endParaRPr lang="ru-RU" sz="2000" spc="-35" dirty="0">
              <a:solidFill>
                <a:srgbClr val="001F5F"/>
              </a:solidFill>
              <a:latin typeface="Calibri"/>
              <a:cs typeface="Calibri"/>
            </a:endParaRPr>
          </a:p>
          <a:p>
            <a:pPr marL="12700" marR="5080">
              <a:lnSpc>
                <a:spcPct val="70000"/>
              </a:lnSpc>
              <a:spcBef>
                <a:spcPts val="825"/>
              </a:spcBef>
            </a:pPr>
            <a:endParaRPr sz="2000" dirty="0">
              <a:latin typeface="Calibri"/>
              <a:cs typeface="Calibri"/>
            </a:endParaRPr>
          </a:p>
          <a:p>
            <a:pPr marL="12700" marR="1344930">
              <a:lnSpc>
                <a:spcPct val="70000"/>
              </a:lnSpc>
            </a:pPr>
            <a:r>
              <a:rPr sz="2000" b="1" dirty="0">
                <a:solidFill>
                  <a:srgbClr val="0AA9A6"/>
                </a:solidFill>
                <a:latin typeface="Calibri"/>
                <a:cs typeface="Calibri"/>
              </a:rPr>
              <a:t>25</a:t>
            </a:r>
            <a:r>
              <a:rPr sz="2000" b="1" spc="-25" dirty="0">
                <a:solidFill>
                  <a:srgbClr val="0AA9A6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AA9A6"/>
                </a:solidFill>
                <a:latin typeface="Calibri"/>
                <a:cs typeface="Calibri"/>
              </a:rPr>
              <a:t>ИЮЛЯ</a:t>
            </a:r>
            <a:r>
              <a:rPr sz="2000" b="1" spc="-25" dirty="0">
                <a:solidFill>
                  <a:srgbClr val="0AA9A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–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от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поступающих</a:t>
            </a:r>
            <a:r>
              <a:rPr sz="20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без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вступительных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испытаний </a:t>
            </a:r>
            <a:r>
              <a:rPr sz="2000" spc="-43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или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по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5" dirty="0" err="1">
                <a:solidFill>
                  <a:srgbClr val="001F5F"/>
                </a:solidFill>
                <a:latin typeface="Calibri"/>
                <a:cs typeface="Calibri"/>
              </a:rPr>
              <a:t>результатам</a:t>
            </a:r>
            <a:r>
              <a:rPr sz="20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ЕГЭ</a:t>
            </a:r>
            <a:endParaRPr lang="ru-RU" sz="2000" dirty="0">
              <a:solidFill>
                <a:srgbClr val="001F5F"/>
              </a:solidFill>
              <a:latin typeface="Calibri"/>
              <a:cs typeface="Calibri"/>
            </a:endParaRPr>
          </a:p>
          <a:p>
            <a:pPr marL="12700" marR="1344930">
              <a:lnSpc>
                <a:spcPct val="70000"/>
              </a:lnSpc>
            </a:pPr>
            <a:endParaRPr lang="ru-RU" sz="2000" dirty="0">
              <a:solidFill>
                <a:srgbClr val="001F5F"/>
              </a:solidFill>
              <a:latin typeface="Calibri"/>
              <a:cs typeface="Calibri"/>
            </a:endParaRPr>
          </a:p>
          <a:p>
            <a:pPr marL="12700" marR="1344930">
              <a:lnSpc>
                <a:spcPct val="70000"/>
              </a:lnSpc>
            </a:pPr>
            <a:r>
              <a:rPr lang="ru-RU" sz="2000" b="1" dirty="0">
                <a:solidFill>
                  <a:srgbClr val="0AA9A6"/>
                </a:solidFill>
                <a:latin typeface="Calibri"/>
                <a:cs typeface="Calibri"/>
              </a:rPr>
              <a:t>16 августа </a:t>
            </a:r>
            <a:r>
              <a:rPr lang="ru-RU" sz="2000" dirty="0">
                <a:solidFill>
                  <a:srgbClr val="001F5F"/>
                </a:solidFill>
                <a:latin typeface="Calibri"/>
                <a:cs typeface="Calibri"/>
              </a:rPr>
              <a:t>–</a:t>
            </a:r>
            <a:r>
              <a:rPr lang="ru-RU" sz="20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lang="ru-RU" sz="2000" spc="-10" dirty="0">
                <a:solidFill>
                  <a:srgbClr val="001F5F"/>
                </a:solidFill>
                <a:latin typeface="Calibri"/>
                <a:cs typeface="Calibri"/>
              </a:rPr>
              <a:t>от</a:t>
            </a:r>
            <a:r>
              <a:rPr lang="ru-RU" sz="2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lang="ru-RU" sz="2000" dirty="0">
                <a:solidFill>
                  <a:srgbClr val="001F5F"/>
                </a:solidFill>
                <a:latin typeface="Calibri"/>
                <a:cs typeface="Calibri"/>
              </a:rPr>
              <a:t>поступающих</a:t>
            </a:r>
            <a:r>
              <a:rPr lang="ru-RU" sz="20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lang="ru-RU" sz="2000" dirty="0">
                <a:solidFill>
                  <a:srgbClr val="001F5F"/>
                </a:solidFill>
                <a:latin typeface="Calibri"/>
                <a:cs typeface="Calibri"/>
              </a:rPr>
              <a:t>на платное обучение и имеющих результаты всех необходимых экзаменов</a:t>
            </a:r>
            <a:endParaRPr lang="ru-RU" sz="2000" dirty="0">
              <a:latin typeface="Calibri"/>
              <a:cs typeface="Calibri"/>
            </a:endParaRPr>
          </a:p>
          <a:p>
            <a:pPr marL="12700" marR="1344930">
              <a:lnSpc>
                <a:spcPct val="70000"/>
              </a:lnSpc>
            </a:pP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4273" y="325628"/>
            <a:ext cx="5015865" cy="1009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ts val="3875"/>
              </a:lnSpc>
              <a:spcBef>
                <a:spcPts val="95"/>
              </a:spcBef>
            </a:pPr>
            <a:r>
              <a:rPr sz="3400" spc="-10" dirty="0"/>
              <a:t>Перечень</a:t>
            </a:r>
            <a:endParaRPr sz="3400"/>
          </a:p>
          <a:p>
            <a:pPr algn="ctr">
              <a:lnSpc>
                <a:spcPts val="3875"/>
              </a:lnSpc>
            </a:pPr>
            <a:r>
              <a:rPr sz="3400" spc="-15" dirty="0"/>
              <a:t>обязательных</a:t>
            </a:r>
            <a:r>
              <a:rPr sz="3400" spc="-10" dirty="0"/>
              <a:t> </a:t>
            </a:r>
            <a:r>
              <a:rPr sz="3400" spc="-15" dirty="0"/>
              <a:t>документов</a:t>
            </a:r>
            <a:endParaRPr sz="3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9219" y="1489916"/>
            <a:ext cx="947928" cy="90889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301496" y="2528405"/>
            <a:ext cx="1126490" cy="2189480"/>
            <a:chOff x="1301496" y="2528405"/>
            <a:chExt cx="1126490" cy="218948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8238" y="2528405"/>
              <a:ext cx="1059404" cy="10529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1496" y="3625595"/>
              <a:ext cx="1072402" cy="1091901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79489" y="1459454"/>
            <a:ext cx="982173" cy="97625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74335" y="2601467"/>
            <a:ext cx="992500" cy="99992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336887" y="1501807"/>
            <a:ext cx="2162677" cy="961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 err="1">
                <a:solidFill>
                  <a:srgbClr val="28375B"/>
                </a:solidFill>
                <a:latin typeface="Calibri"/>
                <a:cs typeface="Calibri"/>
              </a:rPr>
              <a:t>Заявление</a:t>
            </a:r>
            <a:endParaRPr lang="ru-RU" sz="1800" spc="-5" dirty="0">
              <a:solidFill>
                <a:srgbClr val="28375B"/>
              </a:solidFill>
              <a:latin typeface="Calibri"/>
              <a:cs typeface="Calibri"/>
            </a:endParaRPr>
          </a:p>
          <a:p>
            <a:pPr marL="12700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lang="ru-RU" sz="1400" i="1" spc="-5" dirty="0">
                <a:solidFill>
                  <a:srgbClr val="28375B"/>
                </a:solidFill>
                <a:latin typeface="Calibri"/>
                <a:cs typeface="Calibri"/>
              </a:rPr>
              <a:t>(формируется автоматически </a:t>
            </a:r>
          </a:p>
          <a:p>
            <a:pPr marL="12700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lang="ru-RU" sz="1400" i="1" spc="-5" dirty="0">
                <a:solidFill>
                  <a:srgbClr val="28375B"/>
                </a:solidFill>
                <a:latin typeface="Calibri"/>
                <a:cs typeface="Calibri"/>
              </a:rPr>
              <a:t>в системе)</a:t>
            </a:r>
            <a:endParaRPr sz="1400" i="1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47662" y="2737277"/>
            <a:ext cx="12115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8375B"/>
                </a:solidFill>
                <a:latin typeface="Calibri"/>
                <a:cs typeface="Calibri"/>
              </a:rPr>
              <a:t>Паспорт </a:t>
            </a:r>
            <a:r>
              <a:rPr sz="1800" dirty="0">
                <a:solidFill>
                  <a:srgbClr val="2837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8375B"/>
                </a:solidFill>
                <a:latin typeface="Calibri"/>
                <a:cs typeface="Calibri"/>
              </a:rPr>
              <a:t>(или</a:t>
            </a:r>
            <a:r>
              <a:rPr sz="1800" spc="-65" dirty="0">
                <a:solidFill>
                  <a:srgbClr val="28375B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8375B"/>
                </a:solidFill>
                <a:latin typeface="Calibri"/>
                <a:cs typeface="Calibri"/>
              </a:rPr>
              <a:t>копия), </a:t>
            </a:r>
            <a:r>
              <a:rPr sz="1800" spc="-390" dirty="0">
                <a:solidFill>
                  <a:srgbClr val="2837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8375B"/>
                </a:solidFill>
                <a:latin typeface="Calibri"/>
                <a:cs typeface="Calibri"/>
              </a:rPr>
              <a:t>СНИЛС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69845" y="3888130"/>
            <a:ext cx="14560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28375B"/>
                </a:solidFill>
                <a:latin typeface="Calibri"/>
                <a:cs typeface="Calibri"/>
              </a:rPr>
              <a:t>Копия</a:t>
            </a:r>
            <a:r>
              <a:rPr sz="1800" spc="-40" dirty="0">
                <a:solidFill>
                  <a:srgbClr val="2837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8375B"/>
                </a:solidFill>
                <a:latin typeface="Calibri"/>
                <a:cs typeface="Calibri"/>
              </a:rPr>
              <a:t>справки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28375B"/>
                </a:solidFill>
                <a:latin typeface="Calibri"/>
                <a:cs typeface="Calibri"/>
              </a:rPr>
              <a:t>086-У</a:t>
            </a:r>
            <a:r>
              <a:rPr sz="1800" spc="-45" dirty="0">
                <a:solidFill>
                  <a:srgbClr val="28375B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8375B"/>
                </a:solidFill>
                <a:latin typeface="Calibri"/>
                <a:cs typeface="Calibri"/>
              </a:rPr>
              <a:t>*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91834" y="1503934"/>
            <a:ext cx="130175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335" algn="just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28375B"/>
                </a:solidFill>
                <a:latin typeface="Calibri"/>
                <a:cs typeface="Calibri"/>
              </a:rPr>
              <a:t>Документ </a:t>
            </a:r>
            <a:r>
              <a:rPr sz="1800" spc="-5" dirty="0">
                <a:solidFill>
                  <a:srgbClr val="28375B"/>
                </a:solidFill>
                <a:latin typeface="Calibri"/>
                <a:cs typeface="Calibri"/>
              </a:rPr>
              <a:t>об </a:t>
            </a:r>
            <a:r>
              <a:rPr sz="1800" spc="-395" dirty="0">
                <a:solidFill>
                  <a:srgbClr val="28375B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8375B"/>
                </a:solidFill>
                <a:latin typeface="Calibri"/>
                <a:cs typeface="Calibri"/>
              </a:rPr>
              <a:t>образовании  (или</a:t>
            </a:r>
            <a:r>
              <a:rPr sz="1800" spc="-10" dirty="0">
                <a:solidFill>
                  <a:srgbClr val="28375B"/>
                </a:solidFill>
                <a:latin typeface="Calibri"/>
                <a:cs typeface="Calibri"/>
              </a:rPr>
              <a:t> копия)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71386" y="2800604"/>
            <a:ext cx="134556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6095" marR="5080" indent="-49403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8375B"/>
                </a:solidFill>
                <a:latin typeface="Calibri"/>
                <a:cs typeface="Calibri"/>
              </a:rPr>
              <a:t>1</a:t>
            </a:r>
            <a:r>
              <a:rPr sz="1800" spc="-50" dirty="0">
                <a:solidFill>
                  <a:srgbClr val="28375B"/>
                </a:solidFill>
                <a:latin typeface="Calibri"/>
                <a:cs typeface="Calibri"/>
              </a:rPr>
              <a:t> </a:t>
            </a:r>
            <a:r>
              <a:rPr sz="1800" spc="-10" dirty="0" err="1">
                <a:solidFill>
                  <a:srgbClr val="28375B"/>
                </a:solidFill>
                <a:latin typeface="Calibri"/>
                <a:cs typeface="Calibri"/>
              </a:rPr>
              <a:t>фотография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67402" y="3725926"/>
            <a:ext cx="3369945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28375B"/>
                </a:solidFill>
                <a:latin typeface="Calibri"/>
                <a:cs typeface="Calibri"/>
              </a:rPr>
              <a:t>*для</a:t>
            </a:r>
            <a:r>
              <a:rPr sz="1000" spc="30" dirty="0">
                <a:solidFill>
                  <a:srgbClr val="28375B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8375B"/>
                </a:solidFill>
                <a:latin typeface="Calibri"/>
                <a:cs typeface="Calibri"/>
              </a:rPr>
              <a:t>тех,</a:t>
            </a:r>
            <a:r>
              <a:rPr sz="1000" spc="20" dirty="0">
                <a:solidFill>
                  <a:srgbClr val="28375B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8375B"/>
                </a:solidFill>
                <a:latin typeface="Calibri"/>
                <a:cs typeface="Calibri"/>
              </a:rPr>
              <a:t>кто</a:t>
            </a:r>
            <a:r>
              <a:rPr sz="1000" spc="-10" dirty="0">
                <a:solidFill>
                  <a:srgbClr val="28375B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8375B"/>
                </a:solidFill>
                <a:latin typeface="Calibri"/>
                <a:cs typeface="Calibri"/>
              </a:rPr>
              <a:t>поступает</a:t>
            </a:r>
            <a:r>
              <a:rPr sz="1000" spc="25" dirty="0">
                <a:solidFill>
                  <a:srgbClr val="28375B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8375B"/>
                </a:solidFill>
                <a:latin typeface="Calibri"/>
                <a:cs typeface="Calibri"/>
              </a:rPr>
              <a:t>по</a:t>
            </a:r>
            <a:r>
              <a:rPr sz="1000" dirty="0">
                <a:solidFill>
                  <a:srgbClr val="28375B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8375B"/>
                </a:solidFill>
                <a:latin typeface="Calibri"/>
                <a:cs typeface="Calibri"/>
              </a:rPr>
              <a:t>направлениям</a:t>
            </a:r>
            <a:r>
              <a:rPr sz="1000" spc="35" dirty="0">
                <a:solidFill>
                  <a:srgbClr val="28375B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8375B"/>
                </a:solidFill>
                <a:latin typeface="Calibri"/>
                <a:cs typeface="Calibri"/>
              </a:rPr>
              <a:t>подготовки:</a:t>
            </a:r>
            <a:endParaRPr sz="1000" dirty="0">
              <a:latin typeface="Calibri"/>
              <a:cs typeface="Calibri"/>
            </a:endParaRPr>
          </a:p>
          <a:p>
            <a:pPr marL="12066" lvl="2">
              <a:lnSpc>
                <a:spcPct val="100000"/>
              </a:lnSpc>
              <a:tabLst>
                <a:tab pos="495934" algn="l"/>
              </a:tabLst>
            </a:pPr>
            <a:r>
              <a:rPr lang="ru-RU" sz="1000" spc="-5" dirty="0">
                <a:solidFill>
                  <a:srgbClr val="28375B"/>
                </a:solidFill>
                <a:latin typeface="Calibri"/>
                <a:cs typeface="Calibri"/>
              </a:rPr>
              <a:t>1.</a:t>
            </a:r>
            <a:r>
              <a:rPr sz="1000" spc="-5" dirty="0">
                <a:solidFill>
                  <a:srgbClr val="28375B"/>
                </a:solidFill>
                <a:latin typeface="Calibri"/>
                <a:cs typeface="Calibri"/>
              </a:rPr>
              <a:t>«Педагогическое</a:t>
            </a:r>
            <a:r>
              <a:rPr sz="1000" spc="5" dirty="0">
                <a:solidFill>
                  <a:srgbClr val="28375B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8375B"/>
                </a:solidFill>
                <a:latin typeface="Calibri"/>
                <a:cs typeface="Calibri"/>
              </a:rPr>
              <a:t>образование»,</a:t>
            </a:r>
            <a:endParaRPr sz="1000" dirty="0">
              <a:latin typeface="Calibri"/>
              <a:cs typeface="Calibri"/>
            </a:endParaRPr>
          </a:p>
          <a:p>
            <a:pPr marL="12066" lvl="2">
              <a:lnSpc>
                <a:spcPct val="100000"/>
              </a:lnSpc>
              <a:tabLst>
                <a:tab pos="495934" algn="l"/>
              </a:tabLst>
            </a:pPr>
            <a:r>
              <a:rPr lang="ru-RU" sz="1000" spc="-5" dirty="0">
                <a:solidFill>
                  <a:srgbClr val="28375B"/>
                </a:solidFill>
                <a:latin typeface="Calibri"/>
                <a:cs typeface="Calibri"/>
              </a:rPr>
              <a:t>2.</a:t>
            </a:r>
            <a:r>
              <a:rPr sz="1000" spc="-5" dirty="0">
                <a:solidFill>
                  <a:srgbClr val="28375B"/>
                </a:solidFill>
                <a:latin typeface="Calibri"/>
                <a:cs typeface="Calibri"/>
              </a:rPr>
              <a:t>«Психолого-педагогическое</a:t>
            </a:r>
            <a:r>
              <a:rPr sz="1000" spc="20" dirty="0">
                <a:solidFill>
                  <a:srgbClr val="28375B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8375B"/>
                </a:solidFill>
                <a:latin typeface="Calibri"/>
                <a:cs typeface="Calibri"/>
              </a:rPr>
              <a:t>образование»,</a:t>
            </a:r>
            <a:endParaRPr sz="1000" dirty="0">
              <a:latin typeface="Calibri"/>
              <a:cs typeface="Calibri"/>
            </a:endParaRPr>
          </a:p>
          <a:p>
            <a:pPr marL="12066" lvl="2">
              <a:lnSpc>
                <a:spcPct val="100000"/>
              </a:lnSpc>
              <a:tabLst>
                <a:tab pos="495934" algn="l"/>
              </a:tabLst>
            </a:pPr>
            <a:r>
              <a:rPr lang="ru-RU" sz="1000" spc="-5" dirty="0">
                <a:solidFill>
                  <a:srgbClr val="28375B"/>
                </a:solidFill>
                <a:latin typeface="Calibri"/>
                <a:cs typeface="Calibri"/>
              </a:rPr>
              <a:t>3.</a:t>
            </a:r>
            <a:r>
              <a:rPr sz="1000" spc="-5" dirty="0">
                <a:solidFill>
                  <a:srgbClr val="28375B"/>
                </a:solidFill>
                <a:latin typeface="Calibri"/>
                <a:cs typeface="Calibri"/>
              </a:rPr>
              <a:t>«Специальное</a:t>
            </a:r>
            <a:r>
              <a:rPr sz="1000" spc="15" dirty="0">
                <a:solidFill>
                  <a:srgbClr val="28375B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8375B"/>
                </a:solidFill>
                <a:latin typeface="Calibri"/>
                <a:cs typeface="Calibri"/>
              </a:rPr>
              <a:t>(дефектологическое)</a:t>
            </a:r>
            <a:r>
              <a:rPr sz="1000" spc="30" dirty="0">
                <a:solidFill>
                  <a:srgbClr val="28375B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8375B"/>
                </a:solidFill>
                <a:latin typeface="Calibri"/>
                <a:cs typeface="Calibri"/>
              </a:rPr>
              <a:t>образование»,</a:t>
            </a:r>
            <a:endParaRPr sz="10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000" spc="-5" dirty="0">
                <a:solidFill>
                  <a:srgbClr val="28375B"/>
                </a:solidFill>
                <a:latin typeface="Calibri"/>
                <a:cs typeface="Calibri"/>
              </a:rPr>
              <a:t>44.03.05</a:t>
            </a:r>
            <a:r>
              <a:rPr sz="1000" spc="45" dirty="0">
                <a:solidFill>
                  <a:srgbClr val="28375B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8375B"/>
                </a:solidFill>
                <a:latin typeface="Calibri"/>
                <a:cs typeface="Calibri"/>
              </a:rPr>
              <a:t>«Педагогическое</a:t>
            </a:r>
            <a:r>
              <a:rPr sz="1000" spc="20" dirty="0">
                <a:solidFill>
                  <a:srgbClr val="28375B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8375B"/>
                </a:solidFill>
                <a:latin typeface="Calibri"/>
                <a:cs typeface="Calibri"/>
              </a:rPr>
              <a:t>образование»</a:t>
            </a:r>
            <a:r>
              <a:rPr sz="1000" spc="5" dirty="0">
                <a:solidFill>
                  <a:srgbClr val="28375B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8375B"/>
                </a:solidFill>
                <a:latin typeface="Calibri"/>
                <a:cs typeface="Calibri"/>
              </a:rPr>
              <a:t>(с двумя</a:t>
            </a:r>
            <a:r>
              <a:rPr sz="1000" spc="-10" dirty="0">
                <a:solidFill>
                  <a:srgbClr val="28375B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8375B"/>
                </a:solidFill>
                <a:latin typeface="Calibri"/>
                <a:cs typeface="Calibri"/>
              </a:rPr>
              <a:t>профилями </a:t>
            </a:r>
            <a:r>
              <a:rPr sz="1000" spc="-210" dirty="0">
                <a:solidFill>
                  <a:srgbClr val="28375B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28375B"/>
                </a:solidFill>
                <a:latin typeface="Calibri"/>
                <a:cs typeface="Calibri"/>
              </a:rPr>
              <a:t>подготовки)</a:t>
            </a:r>
            <a:endParaRPr sz="1000" dirty="0">
              <a:latin typeface="Calibri"/>
              <a:cs typeface="Calibri"/>
            </a:endParaRPr>
          </a:p>
        </p:txBody>
      </p:sp>
      <p:pic>
        <p:nvPicPr>
          <p:cNvPr id="1030" name="Picture 6" descr="Picture background">
            <a:extLst>
              <a:ext uri="{FF2B5EF4-FFF2-40B4-BE49-F238E27FC236}">
                <a16:creationId xmlns:a16="http://schemas.microsoft.com/office/drawing/2014/main" id="{E0C734C2-467D-541C-9AB7-71C2FAD24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54464">
            <a:off x="1324870" y="2604631"/>
            <a:ext cx="1150600" cy="84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3051" y="640841"/>
            <a:ext cx="58521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20" dirty="0"/>
              <a:t>Учёт</a:t>
            </a:r>
            <a:r>
              <a:rPr sz="3000" spc="-35" dirty="0"/>
              <a:t> </a:t>
            </a:r>
            <a:r>
              <a:rPr sz="3000" spc="-5" dirty="0"/>
              <a:t>индивидуальных</a:t>
            </a:r>
            <a:r>
              <a:rPr sz="3000" spc="-15" dirty="0"/>
              <a:t> </a:t>
            </a:r>
            <a:r>
              <a:rPr sz="3000" spc="-10" dirty="0"/>
              <a:t>достижений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1979167" y="1078229"/>
            <a:ext cx="6250305" cy="3603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724535" algn="ctr">
              <a:lnSpc>
                <a:spcPts val="2165"/>
              </a:lnSpc>
              <a:spcBef>
                <a:spcPts val="95"/>
              </a:spcBef>
            </a:pPr>
            <a:r>
              <a:rPr sz="1900" spc="-15" dirty="0">
                <a:solidFill>
                  <a:srgbClr val="001F5F"/>
                </a:solidFill>
                <a:latin typeface="Calibri"/>
                <a:cs typeface="Calibri"/>
              </a:rPr>
              <a:t>ДОПОЛНИТЕЛЬНЫЕ</a:t>
            </a:r>
            <a:r>
              <a:rPr sz="1900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001F5F"/>
                </a:solidFill>
                <a:latin typeface="Calibri"/>
                <a:cs typeface="Calibri"/>
              </a:rPr>
              <a:t>БАЛЛЫ</a:t>
            </a:r>
            <a:r>
              <a:rPr sz="19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9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001F5F"/>
                </a:solidFill>
                <a:latin typeface="Calibri"/>
                <a:cs typeface="Calibri"/>
              </a:rPr>
              <a:t>(ИЛИ)</a:t>
            </a:r>
            <a:r>
              <a:rPr sz="19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001F5F"/>
                </a:solidFill>
                <a:latin typeface="Calibri"/>
                <a:cs typeface="Calibri"/>
              </a:rPr>
              <a:t>ПРЕИМУЩЕСТВО</a:t>
            </a:r>
            <a:endParaRPr sz="1900" dirty="0">
              <a:latin typeface="Calibri"/>
              <a:cs typeface="Calibri"/>
            </a:endParaRPr>
          </a:p>
          <a:p>
            <a:pPr marR="724535" algn="ctr">
              <a:lnSpc>
                <a:spcPts val="2165"/>
              </a:lnSpc>
            </a:pPr>
            <a:r>
              <a:rPr sz="1900" spc="-5" dirty="0">
                <a:solidFill>
                  <a:srgbClr val="001F5F"/>
                </a:solidFill>
                <a:latin typeface="Calibri"/>
                <a:cs typeface="Calibri"/>
              </a:rPr>
              <a:t>ПРИ</a:t>
            </a:r>
            <a:r>
              <a:rPr sz="19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001F5F"/>
                </a:solidFill>
                <a:latin typeface="Calibri"/>
                <a:cs typeface="Calibri"/>
              </a:rPr>
              <a:t>РАВЕНСТВЕ</a:t>
            </a:r>
            <a:r>
              <a:rPr sz="1900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001F5F"/>
                </a:solidFill>
                <a:latin typeface="Calibri"/>
                <a:cs typeface="Calibri"/>
              </a:rPr>
              <a:t>СУММЫ</a:t>
            </a:r>
            <a:r>
              <a:rPr sz="1900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001F5F"/>
                </a:solidFill>
                <a:latin typeface="Calibri"/>
                <a:cs typeface="Calibri"/>
              </a:rPr>
              <a:t>КОНКУРСНЫХ</a:t>
            </a:r>
            <a:r>
              <a:rPr sz="1900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001F5F"/>
                </a:solidFill>
                <a:latin typeface="Calibri"/>
                <a:cs typeface="Calibri"/>
              </a:rPr>
              <a:t>БАЛЛОВ</a:t>
            </a:r>
            <a:endParaRPr sz="1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50" dirty="0">
              <a:latin typeface="Calibri"/>
              <a:cs typeface="Calibri"/>
            </a:endParaRPr>
          </a:p>
          <a:p>
            <a:pPr marL="360680">
              <a:lnSpc>
                <a:spcPts val="1735"/>
              </a:lnSpc>
            </a:pPr>
            <a:r>
              <a:rPr sz="1700" spc="-10" dirty="0">
                <a:solidFill>
                  <a:srgbClr val="001F5F"/>
                </a:solidFill>
                <a:latin typeface="Calibri"/>
                <a:cs typeface="Calibri"/>
              </a:rPr>
              <a:t>Документ</a:t>
            </a:r>
            <a:r>
              <a:rPr sz="17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001F5F"/>
                </a:solidFill>
                <a:latin typeface="Calibri"/>
                <a:cs typeface="Calibri"/>
              </a:rPr>
              <a:t>об</a:t>
            </a:r>
            <a:r>
              <a:rPr sz="17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1F5F"/>
                </a:solidFill>
                <a:latin typeface="Calibri"/>
                <a:cs typeface="Calibri"/>
              </a:rPr>
              <a:t>образовании</a:t>
            </a:r>
            <a:r>
              <a:rPr sz="17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17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spc="-15" dirty="0">
                <a:solidFill>
                  <a:srgbClr val="001F5F"/>
                </a:solidFill>
                <a:latin typeface="Calibri"/>
                <a:cs typeface="Calibri"/>
              </a:rPr>
              <a:t>отличием</a:t>
            </a:r>
            <a:endParaRPr sz="1700" dirty="0">
              <a:latin typeface="Calibri"/>
              <a:cs typeface="Calibri"/>
            </a:endParaRPr>
          </a:p>
          <a:p>
            <a:pPr marL="360680">
              <a:lnSpc>
                <a:spcPts val="1735"/>
              </a:lnSpc>
            </a:pPr>
            <a:r>
              <a:rPr sz="1700" spc="-10" dirty="0">
                <a:solidFill>
                  <a:srgbClr val="001F5F"/>
                </a:solidFill>
                <a:latin typeface="Calibri"/>
                <a:cs typeface="Calibri"/>
              </a:rPr>
              <a:t>(аттестат, </a:t>
            </a:r>
            <a:r>
              <a:rPr sz="1700" spc="-5" dirty="0">
                <a:solidFill>
                  <a:srgbClr val="001F5F"/>
                </a:solidFill>
                <a:latin typeface="Calibri"/>
                <a:cs typeface="Calibri"/>
              </a:rPr>
              <a:t>диплом </a:t>
            </a:r>
            <a:r>
              <a:rPr sz="1700" spc="-15" dirty="0">
                <a:solidFill>
                  <a:srgbClr val="001F5F"/>
                </a:solidFill>
                <a:latin typeface="Calibri"/>
                <a:cs typeface="Calibri"/>
              </a:rPr>
              <a:t>СПО,</a:t>
            </a:r>
            <a:r>
              <a:rPr sz="1700" spc="-5" dirty="0">
                <a:solidFill>
                  <a:srgbClr val="001F5F"/>
                </a:solidFill>
                <a:latin typeface="Calibri"/>
                <a:cs typeface="Calibri"/>
              </a:rPr>
              <a:t> диплом</a:t>
            </a:r>
            <a:r>
              <a:rPr sz="17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1F5F"/>
                </a:solidFill>
                <a:latin typeface="Calibri"/>
                <a:cs typeface="Calibri"/>
              </a:rPr>
              <a:t>ВО)</a:t>
            </a:r>
            <a:endParaRPr sz="17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700" dirty="0">
              <a:latin typeface="Calibri"/>
              <a:cs typeface="Calibri"/>
            </a:endParaRPr>
          </a:p>
          <a:p>
            <a:pPr marL="360680" marR="1640839">
              <a:lnSpc>
                <a:spcPct val="70000"/>
              </a:lnSpc>
              <a:spcBef>
                <a:spcPts val="1360"/>
              </a:spcBef>
            </a:pPr>
            <a:r>
              <a:rPr sz="1700" spc="-5" dirty="0">
                <a:solidFill>
                  <a:srgbClr val="001F5F"/>
                </a:solidFill>
                <a:latin typeface="Calibri"/>
                <a:cs typeface="Calibri"/>
              </a:rPr>
              <a:t>Статус</a:t>
            </a:r>
            <a:r>
              <a:rPr sz="1700" dirty="0">
                <a:solidFill>
                  <a:srgbClr val="001F5F"/>
                </a:solidFill>
                <a:latin typeface="Calibri"/>
                <a:cs typeface="Calibri"/>
              </a:rPr>
              <a:t> чемпиона и призёра</a:t>
            </a:r>
            <a:r>
              <a:rPr sz="1700" spc="-10" dirty="0">
                <a:solidFill>
                  <a:srgbClr val="001F5F"/>
                </a:solidFill>
                <a:latin typeface="Calibri"/>
                <a:cs typeface="Calibri"/>
              </a:rPr>
              <a:t> Олимпийских</a:t>
            </a:r>
            <a:r>
              <a:rPr sz="17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1F5F"/>
                </a:solidFill>
                <a:latin typeface="Calibri"/>
                <a:cs typeface="Calibri"/>
              </a:rPr>
              <a:t>игр, </a:t>
            </a:r>
            <a:r>
              <a:rPr sz="1700" spc="-3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1F5F"/>
                </a:solidFill>
                <a:latin typeface="Calibri"/>
                <a:cs typeface="Calibri"/>
              </a:rPr>
              <a:t>Паралимпийских</a:t>
            </a:r>
            <a:r>
              <a:rPr sz="17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1F5F"/>
                </a:solidFill>
                <a:latin typeface="Calibri"/>
                <a:cs typeface="Calibri"/>
              </a:rPr>
              <a:t>игр</a:t>
            </a:r>
            <a:r>
              <a:rPr sz="17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1700" spc="-5" dirty="0">
                <a:solidFill>
                  <a:srgbClr val="001F5F"/>
                </a:solidFill>
                <a:latin typeface="Calibri"/>
                <a:cs typeface="Calibri"/>
              </a:rPr>
              <a:t>Сурдлимпийских </a:t>
            </a:r>
            <a:r>
              <a:rPr sz="1700" dirty="0">
                <a:solidFill>
                  <a:srgbClr val="001F5F"/>
                </a:solidFill>
                <a:latin typeface="Calibri"/>
                <a:cs typeface="Calibri"/>
              </a:rPr>
              <a:t>игр</a:t>
            </a:r>
            <a:endParaRPr sz="17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00" dirty="0">
              <a:latin typeface="Calibri"/>
              <a:cs typeface="Calibri"/>
            </a:endParaRPr>
          </a:p>
          <a:p>
            <a:pPr marL="360680" marR="826135">
              <a:lnSpc>
                <a:spcPct val="70000"/>
              </a:lnSpc>
            </a:pPr>
            <a:r>
              <a:rPr sz="1700" dirty="0">
                <a:solidFill>
                  <a:srgbClr val="001F5F"/>
                </a:solidFill>
                <a:latin typeface="Calibri"/>
                <a:cs typeface="Calibri"/>
              </a:rPr>
              <a:t>Значок </a:t>
            </a:r>
            <a:r>
              <a:rPr sz="1700" spc="-15" dirty="0">
                <a:solidFill>
                  <a:srgbClr val="001F5F"/>
                </a:solidFill>
                <a:latin typeface="Calibri"/>
                <a:cs typeface="Calibri"/>
              </a:rPr>
              <a:t>ГТО </a:t>
            </a:r>
            <a:r>
              <a:rPr sz="1700" dirty="0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1700" spc="-10" dirty="0">
                <a:solidFill>
                  <a:srgbClr val="001F5F"/>
                </a:solidFill>
                <a:latin typeface="Calibri"/>
                <a:cs typeface="Calibri"/>
              </a:rPr>
              <a:t>удостоверением </a:t>
            </a:r>
            <a:r>
              <a:rPr sz="1700" spc="-5" dirty="0">
                <a:solidFill>
                  <a:srgbClr val="001F5F"/>
                </a:solidFill>
                <a:latin typeface="Calibri"/>
                <a:cs typeface="Calibri"/>
              </a:rPr>
              <a:t>установленного </a:t>
            </a:r>
            <a:r>
              <a:rPr sz="1700" dirty="0">
                <a:solidFill>
                  <a:srgbClr val="001F5F"/>
                </a:solidFill>
                <a:latin typeface="Calibri"/>
                <a:cs typeface="Calibri"/>
              </a:rPr>
              <a:t>образца </a:t>
            </a:r>
            <a:r>
              <a:rPr sz="1700" spc="-3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Calibri"/>
                <a:cs typeface="Calibri"/>
              </a:rPr>
              <a:t>Волонтерская</a:t>
            </a:r>
            <a:r>
              <a:rPr sz="17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001F5F"/>
                </a:solidFill>
                <a:latin typeface="Calibri"/>
                <a:cs typeface="Calibri"/>
              </a:rPr>
              <a:t>книжка</a:t>
            </a:r>
            <a:endParaRPr sz="17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50" dirty="0">
              <a:latin typeface="Calibri"/>
              <a:cs typeface="Calibri"/>
            </a:endParaRPr>
          </a:p>
          <a:p>
            <a:pPr marL="360680">
              <a:lnSpc>
                <a:spcPts val="1735"/>
              </a:lnSpc>
            </a:pPr>
            <a:r>
              <a:rPr sz="1700" spc="-20" dirty="0">
                <a:solidFill>
                  <a:srgbClr val="001F5F"/>
                </a:solidFill>
                <a:latin typeface="Calibri"/>
                <a:cs typeface="Calibri"/>
              </a:rPr>
              <a:t>Результаты</a:t>
            </a:r>
            <a:r>
              <a:rPr sz="17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1F5F"/>
                </a:solidFill>
                <a:latin typeface="Calibri"/>
                <a:cs typeface="Calibri"/>
              </a:rPr>
              <a:t>участия</a:t>
            </a:r>
            <a:r>
              <a:rPr sz="17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7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001F5F"/>
                </a:solidFill>
                <a:latin typeface="Calibri"/>
                <a:cs typeface="Calibri"/>
              </a:rPr>
              <a:t>олимпиадах,</a:t>
            </a:r>
            <a:r>
              <a:rPr sz="17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001F5F"/>
                </a:solidFill>
                <a:latin typeface="Calibri"/>
                <a:cs typeface="Calibri"/>
              </a:rPr>
              <a:t>интеллектуальных</a:t>
            </a:r>
            <a:endParaRPr sz="1700" dirty="0">
              <a:latin typeface="Calibri"/>
              <a:cs typeface="Calibri"/>
            </a:endParaRPr>
          </a:p>
          <a:p>
            <a:pPr marL="360680">
              <a:lnSpc>
                <a:spcPts val="1430"/>
              </a:lnSpc>
            </a:pPr>
            <a:r>
              <a:rPr sz="17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7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1F5F"/>
                </a:solidFill>
                <a:latin typeface="Calibri"/>
                <a:cs typeface="Calibri"/>
              </a:rPr>
              <a:t>творческих</a:t>
            </a:r>
            <a:r>
              <a:rPr sz="17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001F5F"/>
                </a:solidFill>
                <a:latin typeface="Calibri"/>
                <a:cs typeface="Calibri"/>
              </a:rPr>
              <a:t>конкурсах,</a:t>
            </a:r>
            <a:r>
              <a:rPr sz="17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1F5F"/>
                </a:solidFill>
                <a:latin typeface="Calibri"/>
                <a:cs typeface="Calibri"/>
              </a:rPr>
              <a:t>спортивных</a:t>
            </a:r>
            <a:r>
              <a:rPr sz="17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1F5F"/>
                </a:solidFill>
                <a:latin typeface="Calibri"/>
                <a:cs typeface="Calibri"/>
              </a:rPr>
              <a:t>мероприятиях</a:t>
            </a:r>
            <a:endParaRPr sz="1700" dirty="0">
              <a:latin typeface="Calibri"/>
              <a:cs typeface="Calibri"/>
            </a:endParaRPr>
          </a:p>
          <a:p>
            <a:pPr marL="360680">
              <a:lnSpc>
                <a:spcPts val="1735"/>
              </a:lnSpc>
            </a:pPr>
            <a:r>
              <a:rPr sz="1700" spc="-20" dirty="0">
                <a:solidFill>
                  <a:srgbClr val="001F5F"/>
                </a:solidFill>
                <a:latin typeface="Calibri"/>
                <a:cs typeface="Calibri"/>
              </a:rPr>
              <a:t>(Перечень</a:t>
            </a:r>
            <a:r>
              <a:rPr sz="17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spc="-35" dirty="0">
                <a:solidFill>
                  <a:srgbClr val="001F5F"/>
                </a:solidFill>
                <a:latin typeface="Calibri"/>
                <a:cs typeface="Calibri"/>
              </a:rPr>
              <a:t>находится</a:t>
            </a:r>
            <a:r>
              <a:rPr sz="17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spc="-15" dirty="0">
                <a:solidFill>
                  <a:srgbClr val="001F5F"/>
                </a:solidFill>
                <a:latin typeface="Calibri"/>
                <a:cs typeface="Calibri"/>
              </a:rPr>
              <a:t>на</a:t>
            </a:r>
            <a:r>
              <a:rPr sz="17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spc="-25" dirty="0">
                <a:solidFill>
                  <a:srgbClr val="001F5F"/>
                </a:solidFill>
                <a:latin typeface="Calibri"/>
                <a:cs typeface="Calibri"/>
              </a:rPr>
              <a:t>сайте</a:t>
            </a:r>
            <a:r>
              <a:rPr sz="17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spc="-20" dirty="0">
                <a:solidFill>
                  <a:srgbClr val="001F5F"/>
                </a:solidFill>
                <a:latin typeface="Calibri"/>
                <a:cs typeface="Calibri"/>
              </a:rPr>
              <a:t>mpgu.su</a:t>
            </a:r>
            <a:r>
              <a:rPr sz="17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7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700" spc="-30" dirty="0">
                <a:solidFill>
                  <a:srgbClr val="001F5F"/>
                </a:solidFill>
                <a:latin typeface="Calibri"/>
                <a:cs typeface="Calibri"/>
              </a:rPr>
              <a:t>разделе</a:t>
            </a:r>
            <a:r>
              <a:rPr sz="1700" spc="-25" dirty="0">
                <a:solidFill>
                  <a:srgbClr val="001F5F"/>
                </a:solidFill>
                <a:latin typeface="Calibri"/>
                <a:cs typeface="Calibri"/>
              </a:rPr>
              <a:t> «Поступление»)</a:t>
            </a:r>
            <a:endParaRPr sz="17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6983" y="2043331"/>
            <a:ext cx="511661" cy="36082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37774" y="2671849"/>
            <a:ext cx="367955" cy="389942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578127" y="337346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5" h="414654">
                <a:moveTo>
                  <a:pt x="414312" y="70218"/>
                </a:moveTo>
                <a:lnTo>
                  <a:pt x="385724" y="46697"/>
                </a:lnTo>
                <a:lnTo>
                  <a:pt x="379552" y="41617"/>
                </a:lnTo>
                <a:lnTo>
                  <a:pt x="348818" y="24892"/>
                </a:lnTo>
                <a:lnTo>
                  <a:pt x="338315" y="19177"/>
                </a:lnTo>
                <a:lnTo>
                  <a:pt x="312432" y="11010"/>
                </a:lnTo>
                <a:lnTo>
                  <a:pt x="312102" y="10909"/>
                </a:lnTo>
                <a:lnTo>
                  <a:pt x="297573" y="6324"/>
                </a:lnTo>
                <a:lnTo>
                  <a:pt x="292735" y="4787"/>
                </a:lnTo>
                <a:lnTo>
                  <a:pt x="268224" y="1155"/>
                </a:lnTo>
                <a:lnTo>
                  <a:pt x="243420" y="0"/>
                </a:lnTo>
                <a:lnTo>
                  <a:pt x="218617" y="1155"/>
                </a:lnTo>
                <a:lnTo>
                  <a:pt x="148526" y="19177"/>
                </a:lnTo>
                <a:lnTo>
                  <a:pt x="107289" y="41617"/>
                </a:lnTo>
                <a:lnTo>
                  <a:pt x="71259" y="71259"/>
                </a:lnTo>
                <a:lnTo>
                  <a:pt x="41630" y="107315"/>
                </a:lnTo>
                <a:lnTo>
                  <a:pt x="19202" y="148551"/>
                </a:lnTo>
                <a:lnTo>
                  <a:pt x="4813" y="194157"/>
                </a:lnTo>
                <a:lnTo>
                  <a:pt x="0" y="243332"/>
                </a:lnTo>
                <a:lnTo>
                  <a:pt x="0" y="243649"/>
                </a:lnTo>
                <a:lnTo>
                  <a:pt x="4813" y="292823"/>
                </a:lnTo>
                <a:lnTo>
                  <a:pt x="19202" y="338429"/>
                </a:lnTo>
                <a:lnTo>
                  <a:pt x="41630" y="379679"/>
                </a:lnTo>
                <a:lnTo>
                  <a:pt x="70154" y="414375"/>
                </a:lnTo>
                <a:lnTo>
                  <a:pt x="72390" y="412127"/>
                </a:lnTo>
                <a:lnTo>
                  <a:pt x="74523" y="409994"/>
                </a:lnTo>
                <a:lnTo>
                  <a:pt x="158445" y="326085"/>
                </a:lnTo>
                <a:lnTo>
                  <a:pt x="162915" y="321614"/>
                </a:lnTo>
                <a:lnTo>
                  <a:pt x="167894" y="316636"/>
                </a:lnTo>
                <a:lnTo>
                  <a:pt x="182778" y="267220"/>
                </a:lnTo>
                <a:lnTo>
                  <a:pt x="179222" y="267220"/>
                </a:lnTo>
                <a:lnTo>
                  <a:pt x="179616" y="265887"/>
                </a:lnTo>
                <a:lnTo>
                  <a:pt x="183184" y="265887"/>
                </a:lnTo>
                <a:lnTo>
                  <a:pt x="183769" y="263931"/>
                </a:lnTo>
                <a:lnTo>
                  <a:pt x="183807" y="263791"/>
                </a:lnTo>
                <a:lnTo>
                  <a:pt x="103289" y="193687"/>
                </a:lnTo>
                <a:lnTo>
                  <a:pt x="208546" y="193687"/>
                </a:lnTo>
                <a:lnTo>
                  <a:pt x="209943" y="189522"/>
                </a:lnTo>
                <a:lnTo>
                  <a:pt x="210654" y="187350"/>
                </a:lnTo>
                <a:lnTo>
                  <a:pt x="243420" y="89039"/>
                </a:lnTo>
                <a:lnTo>
                  <a:pt x="278295" y="193687"/>
                </a:lnTo>
                <a:lnTo>
                  <a:pt x="290842" y="193687"/>
                </a:lnTo>
                <a:lnTo>
                  <a:pt x="294246" y="190284"/>
                </a:lnTo>
                <a:lnTo>
                  <a:pt x="295008" y="189522"/>
                </a:lnTo>
                <a:lnTo>
                  <a:pt x="405726" y="78803"/>
                </a:lnTo>
                <a:lnTo>
                  <a:pt x="409829" y="74701"/>
                </a:lnTo>
                <a:lnTo>
                  <a:pt x="412051" y="72478"/>
                </a:lnTo>
                <a:lnTo>
                  <a:pt x="414312" y="70218"/>
                </a:lnTo>
                <a:close/>
              </a:path>
            </a:pathLst>
          </a:custGeom>
          <a:solidFill>
            <a:srgbClr val="0AA9A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57939" y="4031002"/>
            <a:ext cx="306447" cy="57087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2C890-F974-EEEC-19F1-DF9826DA2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A5D1B2C-E1A3-A7D7-1D46-49EA51230B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13051" y="640841"/>
            <a:ext cx="5852160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3000" spc="-20" dirty="0"/>
              <a:t>НОВОЕ</a:t>
            </a:r>
            <a:br>
              <a:rPr lang="ru-RU" sz="3000" spc="-20" dirty="0"/>
            </a:br>
            <a:r>
              <a:rPr lang="ru-RU" sz="3000" spc="-20" dirty="0"/>
              <a:t>в у</a:t>
            </a:r>
            <a:r>
              <a:rPr sz="3000" spc="-20" dirty="0" err="1"/>
              <a:t>чёт</a:t>
            </a:r>
            <a:r>
              <a:rPr lang="ru-RU" sz="3000" spc="-20" dirty="0"/>
              <a:t>е</a:t>
            </a:r>
            <a:r>
              <a:rPr sz="3000" spc="-35" dirty="0"/>
              <a:t> </a:t>
            </a:r>
            <a:r>
              <a:rPr sz="3000" spc="-5" dirty="0"/>
              <a:t>индивидуальных</a:t>
            </a:r>
            <a:r>
              <a:rPr sz="3000" spc="-15" dirty="0"/>
              <a:t> </a:t>
            </a:r>
            <a:r>
              <a:rPr sz="3000" spc="-10" dirty="0"/>
              <a:t>достижений</a:t>
            </a:r>
            <a:endParaRPr sz="3000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AF5299A5-B30C-036A-53DB-DDF1EC36E382}"/>
              </a:ext>
            </a:extLst>
          </p:cNvPr>
          <p:cNvSpPr txBox="1"/>
          <p:nvPr/>
        </p:nvSpPr>
        <p:spPr>
          <a:xfrm>
            <a:off x="2120423" y="2575354"/>
            <a:ext cx="6250305" cy="15151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724535" algn="ctr">
              <a:lnSpc>
                <a:spcPts val="2165"/>
              </a:lnSpc>
              <a:spcBef>
                <a:spcPts val="95"/>
              </a:spcBef>
            </a:pPr>
            <a:r>
              <a:rPr sz="1900" spc="-15" dirty="0">
                <a:solidFill>
                  <a:srgbClr val="001F5F"/>
                </a:solidFill>
                <a:latin typeface="Calibri"/>
                <a:cs typeface="Calibri"/>
              </a:rPr>
              <a:t>ДОПОЛНИТЕЛЬНЫЕ</a:t>
            </a:r>
            <a:r>
              <a:rPr sz="1900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001F5F"/>
                </a:solidFill>
                <a:latin typeface="Calibri"/>
                <a:cs typeface="Calibri"/>
              </a:rPr>
              <a:t>БАЛЛЫ</a:t>
            </a:r>
            <a:r>
              <a:rPr sz="19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9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001F5F"/>
                </a:solidFill>
                <a:latin typeface="Calibri"/>
                <a:cs typeface="Calibri"/>
              </a:rPr>
              <a:t>(ИЛИ)</a:t>
            </a:r>
            <a:r>
              <a:rPr sz="19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001F5F"/>
                </a:solidFill>
                <a:latin typeface="Calibri"/>
                <a:cs typeface="Calibri"/>
              </a:rPr>
              <a:t>ПРЕИМУЩЕСТВО</a:t>
            </a:r>
            <a:endParaRPr sz="1900" dirty="0">
              <a:latin typeface="Calibri"/>
              <a:cs typeface="Calibri"/>
            </a:endParaRPr>
          </a:p>
          <a:p>
            <a:pPr marR="724535" algn="ctr">
              <a:lnSpc>
                <a:spcPts val="2165"/>
              </a:lnSpc>
            </a:pPr>
            <a:r>
              <a:rPr sz="1900" spc="-5" dirty="0">
                <a:solidFill>
                  <a:srgbClr val="001F5F"/>
                </a:solidFill>
                <a:latin typeface="Calibri"/>
                <a:cs typeface="Calibri"/>
              </a:rPr>
              <a:t>ПРИ</a:t>
            </a:r>
            <a:r>
              <a:rPr sz="19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001F5F"/>
                </a:solidFill>
                <a:latin typeface="Calibri"/>
                <a:cs typeface="Calibri"/>
              </a:rPr>
              <a:t>РАВЕНСТВЕ</a:t>
            </a:r>
            <a:r>
              <a:rPr sz="1900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001F5F"/>
                </a:solidFill>
                <a:latin typeface="Calibri"/>
                <a:cs typeface="Calibri"/>
              </a:rPr>
              <a:t>СУММЫ</a:t>
            </a:r>
            <a:r>
              <a:rPr sz="1900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001F5F"/>
                </a:solidFill>
                <a:latin typeface="Calibri"/>
                <a:cs typeface="Calibri"/>
              </a:rPr>
              <a:t>КОНКУРСНЫХ</a:t>
            </a:r>
            <a:r>
              <a:rPr sz="1900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001F5F"/>
                </a:solidFill>
                <a:latin typeface="Calibri"/>
                <a:cs typeface="Calibri"/>
              </a:rPr>
              <a:t>БАЛЛОВ</a:t>
            </a:r>
            <a:endParaRPr lang="ru-RU" sz="1900" spc="-10" dirty="0">
              <a:solidFill>
                <a:srgbClr val="001F5F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ru-RU" sz="1850" dirty="0">
              <a:latin typeface="Calibri"/>
              <a:cs typeface="Calibri"/>
            </a:endParaRPr>
          </a:p>
          <a:p>
            <a:pPr marL="360680">
              <a:lnSpc>
                <a:spcPts val="1735"/>
              </a:lnSpc>
            </a:pPr>
            <a:r>
              <a:rPr lang="ru-RU" sz="1600" dirty="0"/>
              <a:t>Наличие дополнительного образования по дополнительным общеобразовательным программам, соответствующим конкурсному профилю – 10 баллов</a:t>
            </a:r>
            <a:endParaRPr lang="ru-RU" sz="1700" dirty="0">
              <a:latin typeface="Calibri"/>
              <a:cs typeface="Calibri"/>
            </a:endParaRP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712F8196-6CF4-E4D4-EE26-9221F8D9D39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0" y="3486150"/>
            <a:ext cx="511661" cy="36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565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0442" y="417956"/>
            <a:ext cx="4489958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190"/>
              </a:lnSpc>
              <a:spcBef>
                <a:spcPts val="95"/>
              </a:spcBef>
            </a:pPr>
            <a:r>
              <a:rPr sz="2800" spc="-10" dirty="0">
                <a:solidFill>
                  <a:srgbClr val="0070C0"/>
                </a:solidFill>
              </a:rPr>
              <a:t>Сроки</a:t>
            </a:r>
            <a:r>
              <a:rPr sz="2800" spc="-5" dirty="0">
                <a:solidFill>
                  <a:srgbClr val="0070C0"/>
                </a:solidFill>
              </a:rPr>
              <a:t> </a:t>
            </a:r>
            <a:r>
              <a:rPr sz="2800" spc="-15" dirty="0">
                <a:solidFill>
                  <a:srgbClr val="0070C0"/>
                </a:solidFill>
              </a:rPr>
              <a:t>проведения</a:t>
            </a:r>
            <a:endParaRPr sz="2800" dirty="0">
              <a:solidFill>
                <a:srgbClr val="0070C0"/>
              </a:solidFill>
            </a:endParaRPr>
          </a:p>
          <a:p>
            <a:pPr algn="ctr">
              <a:lnSpc>
                <a:spcPts val="3190"/>
              </a:lnSpc>
            </a:pPr>
            <a:r>
              <a:rPr sz="2800" spc="-10" dirty="0" err="1">
                <a:solidFill>
                  <a:srgbClr val="0070C0"/>
                </a:solidFill>
              </a:rPr>
              <a:t>вступительных</a:t>
            </a:r>
            <a:r>
              <a:rPr sz="2800" dirty="0">
                <a:solidFill>
                  <a:srgbClr val="0070C0"/>
                </a:solidFill>
              </a:rPr>
              <a:t> 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sz="2800" spc="-5" dirty="0" err="1">
                <a:solidFill>
                  <a:srgbClr val="0070C0"/>
                </a:solidFill>
              </a:rPr>
              <a:t>испытаний</a:t>
            </a:r>
            <a:br>
              <a:rPr lang="ru-RU" sz="2800" spc="-5" dirty="0">
                <a:solidFill>
                  <a:srgbClr val="0070C0"/>
                </a:solidFill>
              </a:rPr>
            </a:br>
            <a:r>
              <a:rPr lang="ru-RU" sz="2800" spc="-10" dirty="0">
                <a:solidFill>
                  <a:srgbClr val="0070C0"/>
                </a:solidFill>
                <a:latin typeface="Calibri"/>
                <a:cs typeface="Calibri"/>
              </a:rPr>
              <a:t>(все</a:t>
            </a:r>
            <a:r>
              <a:rPr lang="ru-RU" sz="2800" spc="-2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lang="ru-RU" sz="2800" spc="-10" dirty="0">
                <a:solidFill>
                  <a:srgbClr val="0070C0"/>
                </a:solidFill>
                <a:latin typeface="Calibri"/>
                <a:cs typeface="Calibri"/>
              </a:rPr>
              <a:t>формы </a:t>
            </a:r>
            <a:r>
              <a:rPr lang="ru-RU" sz="2800" spc="-5" dirty="0">
                <a:solidFill>
                  <a:srgbClr val="0070C0"/>
                </a:solidFill>
                <a:latin typeface="Calibri"/>
                <a:cs typeface="Calibri"/>
              </a:rPr>
              <a:t>обучения)</a:t>
            </a:r>
            <a:endParaRPr sz="2800" dirty="0">
              <a:solidFill>
                <a:srgbClr val="0070C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1962150"/>
            <a:ext cx="6934200" cy="16087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28420" algn="just">
              <a:lnSpc>
                <a:spcPct val="100000"/>
              </a:lnSpc>
              <a:spcBef>
                <a:spcPts val="1645"/>
              </a:spcBef>
            </a:pPr>
            <a:r>
              <a:rPr sz="3200" b="1" dirty="0" err="1">
                <a:solidFill>
                  <a:srgbClr val="0AA9A6"/>
                </a:solidFill>
                <a:latin typeface="Calibri"/>
                <a:cs typeface="Calibri"/>
              </a:rPr>
              <a:t>Базовое</a:t>
            </a:r>
            <a:r>
              <a:rPr sz="3200" b="1" spc="-35" dirty="0">
                <a:solidFill>
                  <a:srgbClr val="0AA9A6"/>
                </a:solidFill>
                <a:latin typeface="Calibri"/>
                <a:cs typeface="Calibri"/>
              </a:rPr>
              <a:t> </a:t>
            </a:r>
            <a:r>
              <a:rPr sz="3200" b="1" dirty="0" err="1">
                <a:solidFill>
                  <a:srgbClr val="0AA9A6"/>
                </a:solidFill>
                <a:latin typeface="Calibri"/>
                <a:cs typeface="Calibri"/>
              </a:rPr>
              <a:t>высшее</a:t>
            </a:r>
            <a:r>
              <a:rPr sz="3200" b="1" spc="-25" dirty="0">
                <a:solidFill>
                  <a:srgbClr val="0AA9A6"/>
                </a:solidFill>
                <a:latin typeface="Calibri"/>
                <a:cs typeface="Calibri"/>
              </a:rPr>
              <a:t> </a:t>
            </a:r>
            <a:r>
              <a:rPr sz="3200" b="1" dirty="0" err="1">
                <a:solidFill>
                  <a:srgbClr val="0AA9A6"/>
                </a:solidFill>
                <a:latin typeface="Calibri"/>
                <a:cs typeface="Calibri"/>
              </a:rPr>
              <a:t>образование</a:t>
            </a:r>
            <a:r>
              <a:rPr sz="3200" b="1" spc="-25" dirty="0">
                <a:solidFill>
                  <a:srgbClr val="0AA9A6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AA9A6"/>
                </a:solidFill>
                <a:latin typeface="Calibri"/>
                <a:cs typeface="Calibri"/>
              </a:rPr>
              <a:t>и</a:t>
            </a:r>
            <a:r>
              <a:rPr sz="3200" b="1" spc="-20" dirty="0">
                <a:solidFill>
                  <a:srgbClr val="0AA9A6"/>
                </a:solidFill>
                <a:latin typeface="Calibri"/>
                <a:cs typeface="Calibri"/>
              </a:rPr>
              <a:t> </a:t>
            </a:r>
            <a:r>
              <a:rPr sz="3200" b="1" spc="-5" dirty="0" err="1">
                <a:solidFill>
                  <a:srgbClr val="0AA9A6"/>
                </a:solidFill>
                <a:latin typeface="Calibri"/>
                <a:cs typeface="Calibri"/>
              </a:rPr>
              <a:t>бакалавриат</a:t>
            </a:r>
            <a:endParaRPr lang="ru-RU" sz="3200" b="1" spc="-5" dirty="0">
              <a:solidFill>
                <a:srgbClr val="0AA9A6"/>
              </a:solidFill>
              <a:latin typeface="Calibri"/>
              <a:cs typeface="Calibri"/>
            </a:endParaRPr>
          </a:p>
          <a:p>
            <a:pPr marL="84455" algn="just">
              <a:lnSpc>
                <a:spcPts val="1939"/>
              </a:lnSpc>
              <a:spcBef>
                <a:spcPts val="320"/>
              </a:spcBef>
            </a:pPr>
            <a:endParaRPr lang="ru-RU" sz="3200" b="1" spc="-5" dirty="0">
              <a:solidFill>
                <a:srgbClr val="28375B"/>
              </a:solidFill>
              <a:latin typeface="Calibri"/>
              <a:cs typeface="Calibri"/>
            </a:endParaRPr>
          </a:p>
          <a:p>
            <a:pPr marL="84455" algn="just">
              <a:lnSpc>
                <a:spcPts val="1939"/>
              </a:lnSpc>
              <a:spcBef>
                <a:spcPts val="320"/>
              </a:spcBef>
            </a:pPr>
            <a:r>
              <a:rPr lang="ru-RU" sz="3200" b="1" spc="-5" dirty="0">
                <a:solidFill>
                  <a:srgbClr val="28375B"/>
                </a:solidFill>
                <a:latin typeface="Calibri"/>
                <a:cs typeface="Calibri"/>
              </a:rPr>
              <a:t>	    </a:t>
            </a:r>
            <a:r>
              <a:rPr sz="3200" b="1" spc="-5" dirty="0">
                <a:solidFill>
                  <a:srgbClr val="28375B"/>
                </a:solidFill>
                <a:latin typeface="Calibri"/>
                <a:cs typeface="Calibri"/>
              </a:rPr>
              <a:t>с 1 </a:t>
            </a:r>
            <a:r>
              <a:rPr sz="3200" b="1" spc="-15" dirty="0">
                <a:solidFill>
                  <a:srgbClr val="28375B"/>
                </a:solidFill>
                <a:latin typeface="Calibri"/>
                <a:cs typeface="Calibri"/>
              </a:rPr>
              <a:t>июля</a:t>
            </a:r>
            <a:r>
              <a:rPr sz="3200" b="1" spc="10" dirty="0">
                <a:solidFill>
                  <a:srgbClr val="28375B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28375B"/>
                </a:solidFill>
                <a:latin typeface="Calibri"/>
                <a:cs typeface="Calibri"/>
              </a:rPr>
              <a:t>по 25 </a:t>
            </a:r>
            <a:r>
              <a:rPr sz="3200" b="1" spc="-15" dirty="0" err="1">
                <a:solidFill>
                  <a:srgbClr val="28375B"/>
                </a:solidFill>
                <a:latin typeface="Calibri"/>
                <a:cs typeface="Calibri"/>
              </a:rPr>
              <a:t>июля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497D7-AE34-E17B-0DDC-AF5231A79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B881D16-CDDD-3939-F1D6-4D75AB28FC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76400" y="361950"/>
            <a:ext cx="6781800" cy="11880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190"/>
              </a:lnSpc>
              <a:spcBef>
                <a:spcPts val="95"/>
              </a:spcBef>
            </a:pPr>
            <a:r>
              <a:rPr lang="ru-RU" sz="2800" spc="-10" dirty="0"/>
              <a:t>Минимальные положительные баллы ЕГЭ</a:t>
            </a:r>
            <a:br>
              <a:rPr lang="ru-RU" sz="2800" spc="-10" dirty="0"/>
            </a:br>
            <a:r>
              <a:rPr lang="ru-RU" sz="1400" b="1" spc="-5" dirty="0">
                <a:solidFill>
                  <a:srgbClr val="0AA9A6"/>
                </a:solidFill>
                <a:latin typeface="Calibri"/>
                <a:cs typeface="Calibri"/>
              </a:rPr>
              <a:t>(базовое</a:t>
            </a:r>
            <a:r>
              <a:rPr lang="ru-RU" sz="1400" b="1" spc="-50" dirty="0">
                <a:solidFill>
                  <a:srgbClr val="0AA9A6"/>
                </a:solidFill>
                <a:latin typeface="Calibri"/>
                <a:cs typeface="Calibri"/>
              </a:rPr>
              <a:t> </a:t>
            </a:r>
            <a:r>
              <a:rPr lang="ru-RU" sz="1400" b="1" dirty="0">
                <a:solidFill>
                  <a:srgbClr val="0AA9A6"/>
                </a:solidFill>
                <a:latin typeface="Calibri"/>
                <a:cs typeface="Calibri"/>
              </a:rPr>
              <a:t>высшее</a:t>
            </a:r>
            <a:r>
              <a:rPr lang="ru-RU" sz="1400" b="1" spc="-50" dirty="0">
                <a:solidFill>
                  <a:srgbClr val="0AA9A6"/>
                </a:solidFill>
                <a:latin typeface="Calibri"/>
                <a:cs typeface="Calibri"/>
              </a:rPr>
              <a:t> </a:t>
            </a:r>
            <a:r>
              <a:rPr lang="ru-RU" sz="1400" b="1" dirty="0">
                <a:solidFill>
                  <a:srgbClr val="0AA9A6"/>
                </a:solidFill>
                <a:latin typeface="Calibri"/>
                <a:cs typeface="Calibri"/>
              </a:rPr>
              <a:t>образование</a:t>
            </a:r>
            <a:r>
              <a:rPr lang="ru-RU" sz="1400" b="1" spc="-75" dirty="0">
                <a:solidFill>
                  <a:srgbClr val="0AA9A6"/>
                </a:solidFill>
                <a:latin typeface="Calibri"/>
                <a:cs typeface="Calibri"/>
              </a:rPr>
              <a:t> </a:t>
            </a:r>
            <a:r>
              <a:rPr lang="ru-RU" sz="1400" b="1" dirty="0">
                <a:solidFill>
                  <a:srgbClr val="0AA9A6"/>
                </a:solidFill>
                <a:latin typeface="Calibri"/>
                <a:cs typeface="Calibri"/>
              </a:rPr>
              <a:t>и </a:t>
            </a:r>
            <a:r>
              <a:rPr lang="ru-RU" sz="1400" b="1" spc="-300" dirty="0">
                <a:solidFill>
                  <a:srgbClr val="0AA9A6"/>
                </a:solidFill>
                <a:latin typeface="Calibri"/>
                <a:cs typeface="Calibri"/>
              </a:rPr>
              <a:t> </a:t>
            </a:r>
            <a:r>
              <a:rPr lang="ru-RU" sz="1400" b="1" spc="-5" dirty="0">
                <a:solidFill>
                  <a:srgbClr val="0AA9A6"/>
                </a:solidFill>
                <a:latin typeface="Calibri"/>
                <a:cs typeface="Calibri"/>
              </a:rPr>
              <a:t>бакалавриат)</a:t>
            </a:r>
            <a:br>
              <a:rPr lang="ru-RU" sz="1400" dirty="0">
                <a:latin typeface="Calibri"/>
                <a:cs typeface="Calibri"/>
              </a:rPr>
            </a:br>
            <a:endParaRPr lang="ru-RU" sz="1400" dirty="0"/>
          </a:p>
        </p:txBody>
      </p:sp>
      <p:graphicFrame>
        <p:nvGraphicFramePr>
          <p:cNvPr id="4" name="object 8">
            <a:extLst>
              <a:ext uri="{FF2B5EF4-FFF2-40B4-BE49-F238E27FC236}">
                <a16:creationId xmlns:a16="http://schemas.microsoft.com/office/drawing/2014/main" id="{AB20E0BD-9AB4-FE62-F8DD-D7899CC451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77994"/>
              </p:ext>
            </p:extLst>
          </p:nvPr>
        </p:nvGraphicFramePr>
        <p:xfrm>
          <a:off x="2133600" y="1276350"/>
          <a:ext cx="4730877" cy="36041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76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47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64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28375B"/>
                          </a:solidFill>
                          <a:latin typeface="Calibri"/>
                          <a:cs typeface="Calibri"/>
                        </a:rPr>
                        <a:t>Биология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77C5C3"/>
                      </a:solidFill>
                      <a:prstDash val="solid"/>
                    </a:lnL>
                    <a:lnR w="12700">
                      <a:solidFill>
                        <a:srgbClr val="77C5C3"/>
                      </a:solidFill>
                      <a:prstDash val="solid"/>
                    </a:lnR>
                    <a:lnT w="12700">
                      <a:solidFill>
                        <a:srgbClr val="77C5C3"/>
                      </a:solidFill>
                      <a:prstDash val="solid"/>
                    </a:lnT>
                    <a:lnB w="12700">
                      <a:solidFill>
                        <a:srgbClr val="77C5C3"/>
                      </a:solidFill>
                      <a:prstDash val="solid"/>
                    </a:lnB>
                    <a:solidFill>
                      <a:srgbClr val="EBF5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28375B"/>
                          </a:solidFill>
                          <a:latin typeface="Calibri"/>
                          <a:cs typeface="Calibri"/>
                        </a:rPr>
                        <a:t>39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77C5C3"/>
                      </a:solidFill>
                      <a:prstDash val="solid"/>
                    </a:lnL>
                    <a:lnR w="12700">
                      <a:solidFill>
                        <a:srgbClr val="77C5C3"/>
                      </a:solidFill>
                      <a:prstDash val="solid"/>
                    </a:lnR>
                    <a:lnT w="12700">
                      <a:solidFill>
                        <a:srgbClr val="77C5C3"/>
                      </a:solidFill>
                      <a:prstDash val="solid"/>
                    </a:lnT>
                    <a:lnB w="12700">
                      <a:solidFill>
                        <a:srgbClr val="77C5C3"/>
                      </a:solidFill>
                      <a:prstDash val="solid"/>
                    </a:lnB>
                    <a:solidFill>
                      <a:srgbClr val="EB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64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20" dirty="0">
                          <a:solidFill>
                            <a:srgbClr val="28375B"/>
                          </a:solidFill>
                          <a:latin typeface="Calibri"/>
                          <a:cs typeface="Calibri"/>
                        </a:rPr>
                        <a:t>География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77C5C3"/>
                      </a:solidFill>
                      <a:prstDash val="solid"/>
                    </a:lnL>
                    <a:lnR w="12700">
                      <a:solidFill>
                        <a:srgbClr val="77C5C3"/>
                      </a:solidFill>
                      <a:prstDash val="solid"/>
                    </a:lnR>
                    <a:lnT w="12700">
                      <a:solidFill>
                        <a:srgbClr val="77C5C3"/>
                      </a:solidFill>
                      <a:prstDash val="solid"/>
                    </a:lnT>
                    <a:lnB w="12700">
                      <a:solidFill>
                        <a:srgbClr val="77C5C3"/>
                      </a:solidFill>
                      <a:prstDash val="solid"/>
                    </a:lnB>
                    <a:solidFill>
                      <a:srgbClr val="D5EAE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28375B"/>
                          </a:solidFill>
                          <a:latin typeface="Calibri"/>
                          <a:cs typeface="Calibri"/>
                        </a:rPr>
                        <a:t>40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77C5C3"/>
                      </a:solidFill>
                      <a:prstDash val="solid"/>
                    </a:lnL>
                    <a:lnR w="12700">
                      <a:solidFill>
                        <a:srgbClr val="77C5C3"/>
                      </a:solidFill>
                      <a:prstDash val="solid"/>
                    </a:lnR>
                    <a:lnT w="12700">
                      <a:solidFill>
                        <a:srgbClr val="77C5C3"/>
                      </a:solidFill>
                      <a:prstDash val="solid"/>
                    </a:lnT>
                    <a:lnB w="12700">
                      <a:solidFill>
                        <a:srgbClr val="77C5C3"/>
                      </a:solidFill>
                      <a:prstDash val="solid"/>
                    </a:lnB>
                    <a:solidFill>
                      <a:srgbClr val="D5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64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solidFill>
                            <a:srgbClr val="28375B"/>
                          </a:solidFill>
                          <a:latin typeface="Calibri"/>
                          <a:cs typeface="Calibri"/>
                        </a:rPr>
                        <a:t>Иностранный</a:t>
                      </a:r>
                      <a:r>
                        <a:rPr sz="1800" b="1" spc="-45" dirty="0">
                          <a:solidFill>
                            <a:srgbClr val="28375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28375B"/>
                          </a:solidFill>
                          <a:latin typeface="Calibri"/>
                          <a:cs typeface="Calibri"/>
                        </a:rPr>
                        <a:t>язык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77C5C3"/>
                      </a:solidFill>
                      <a:prstDash val="solid"/>
                    </a:lnL>
                    <a:lnR w="12700">
                      <a:solidFill>
                        <a:srgbClr val="77C5C3"/>
                      </a:solidFill>
                      <a:prstDash val="solid"/>
                    </a:lnR>
                    <a:lnT w="12700">
                      <a:solidFill>
                        <a:srgbClr val="77C5C3"/>
                      </a:solidFill>
                      <a:prstDash val="solid"/>
                    </a:lnT>
                    <a:lnB w="12700">
                      <a:solidFill>
                        <a:srgbClr val="77C5C3"/>
                      </a:solidFill>
                      <a:prstDash val="solid"/>
                    </a:lnB>
                    <a:solidFill>
                      <a:srgbClr val="EBF5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solidFill>
                            <a:srgbClr val="28375B"/>
                          </a:solidFill>
                          <a:latin typeface="Calibri"/>
                          <a:cs typeface="Calibri"/>
                        </a:rPr>
                        <a:t>30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77C5C3"/>
                      </a:solidFill>
                      <a:prstDash val="solid"/>
                    </a:lnL>
                    <a:lnR w="12700">
                      <a:solidFill>
                        <a:srgbClr val="77C5C3"/>
                      </a:solidFill>
                      <a:prstDash val="solid"/>
                    </a:lnR>
                    <a:lnT w="12700">
                      <a:solidFill>
                        <a:srgbClr val="77C5C3"/>
                      </a:solidFill>
                      <a:prstDash val="solid"/>
                    </a:lnT>
                    <a:lnB w="12700">
                      <a:solidFill>
                        <a:srgbClr val="77C5C3"/>
                      </a:solidFill>
                      <a:prstDash val="solid"/>
                    </a:lnB>
                    <a:solidFill>
                      <a:srgbClr val="EB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64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0" dirty="0">
                          <a:solidFill>
                            <a:srgbClr val="28375B"/>
                          </a:solidFill>
                          <a:latin typeface="Calibri"/>
                          <a:cs typeface="Calibri"/>
                        </a:rPr>
                        <a:t>Информатика</a:t>
                      </a:r>
                      <a:r>
                        <a:rPr sz="1800" b="1" spc="-40" dirty="0">
                          <a:solidFill>
                            <a:srgbClr val="28375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28375B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800" b="1" spc="-15" dirty="0">
                          <a:solidFill>
                            <a:srgbClr val="28375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28375B"/>
                          </a:solidFill>
                          <a:latin typeface="Calibri"/>
                          <a:cs typeface="Calibri"/>
                        </a:rPr>
                        <a:t>ИКТ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77C5C3"/>
                      </a:solidFill>
                      <a:prstDash val="solid"/>
                    </a:lnL>
                    <a:lnR w="12700">
                      <a:solidFill>
                        <a:srgbClr val="77C5C3"/>
                      </a:solidFill>
                      <a:prstDash val="solid"/>
                    </a:lnR>
                    <a:lnT w="12700">
                      <a:solidFill>
                        <a:srgbClr val="77C5C3"/>
                      </a:solidFill>
                      <a:prstDash val="solid"/>
                    </a:lnT>
                    <a:lnB w="12700">
                      <a:solidFill>
                        <a:srgbClr val="77C5C3"/>
                      </a:solidFill>
                      <a:prstDash val="solid"/>
                    </a:lnB>
                    <a:solidFill>
                      <a:srgbClr val="D5EAE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solidFill>
                            <a:srgbClr val="28375B"/>
                          </a:solidFill>
                          <a:latin typeface="Calibri"/>
                          <a:cs typeface="Calibri"/>
                        </a:rPr>
                        <a:t>44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77C5C3"/>
                      </a:solidFill>
                      <a:prstDash val="solid"/>
                    </a:lnL>
                    <a:lnR w="12700">
                      <a:solidFill>
                        <a:srgbClr val="77C5C3"/>
                      </a:solidFill>
                      <a:prstDash val="solid"/>
                    </a:lnR>
                    <a:lnT w="12700">
                      <a:solidFill>
                        <a:srgbClr val="77C5C3"/>
                      </a:solidFill>
                      <a:prstDash val="solid"/>
                    </a:lnT>
                    <a:lnB w="12700">
                      <a:solidFill>
                        <a:srgbClr val="77C5C3"/>
                      </a:solidFill>
                      <a:prstDash val="solid"/>
                    </a:lnB>
                    <a:solidFill>
                      <a:srgbClr val="D5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64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solidFill>
                            <a:srgbClr val="28375B"/>
                          </a:solidFill>
                          <a:latin typeface="Calibri"/>
                          <a:cs typeface="Calibri"/>
                        </a:rPr>
                        <a:t>История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77C5C3"/>
                      </a:solidFill>
                      <a:prstDash val="solid"/>
                    </a:lnL>
                    <a:lnR w="12700">
                      <a:solidFill>
                        <a:srgbClr val="77C5C3"/>
                      </a:solidFill>
                      <a:prstDash val="solid"/>
                    </a:lnR>
                    <a:lnT w="12700">
                      <a:solidFill>
                        <a:srgbClr val="77C5C3"/>
                      </a:solidFill>
                      <a:prstDash val="solid"/>
                    </a:lnT>
                    <a:lnB w="12700">
                      <a:solidFill>
                        <a:srgbClr val="77C5C3"/>
                      </a:solidFill>
                      <a:prstDash val="solid"/>
                    </a:lnB>
                    <a:solidFill>
                      <a:srgbClr val="EBF5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solidFill>
                            <a:srgbClr val="28375B"/>
                          </a:solidFill>
                          <a:latin typeface="Calibri"/>
                          <a:cs typeface="Calibri"/>
                        </a:rPr>
                        <a:t>35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77C5C3"/>
                      </a:solidFill>
                      <a:prstDash val="solid"/>
                    </a:lnL>
                    <a:lnR w="12700">
                      <a:solidFill>
                        <a:srgbClr val="77C5C3"/>
                      </a:solidFill>
                      <a:prstDash val="solid"/>
                    </a:lnR>
                    <a:lnT w="12700">
                      <a:solidFill>
                        <a:srgbClr val="77C5C3"/>
                      </a:solidFill>
                      <a:prstDash val="solid"/>
                    </a:lnT>
                    <a:lnB w="12700">
                      <a:solidFill>
                        <a:srgbClr val="77C5C3"/>
                      </a:solidFill>
                      <a:prstDash val="solid"/>
                    </a:lnB>
                    <a:solidFill>
                      <a:srgbClr val="EB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64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solidFill>
                            <a:srgbClr val="28375B"/>
                          </a:solidFill>
                          <a:latin typeface="Calibri"/>
                          <a:cs typeface="Calibri"/>
                        </a:rPr>
                        <a:t>Литература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77C5C3"/>
                      </a:solidFill>
                      <a:prstDash val="solid"/>
                    </a:lnL>
                    <a:lnR w="12700">
                      <a:solidFill>
                        <a:srgbClr val="77C5C3"/>
                      </a:solidFill>
                      <a:prstDash val="solid"/>
                    </a:lnR>
                    <a:lnT w="12700">
                      <a:solidFill>
                        <a:srgbClr val="77C5C3"/>
                      </a:solidFill>
                      <a:prstDash val="solid"/>
                    </a:lnT>
                    <a:lnB w="12700">
                      <a:solidFill>
                        <a:srgbClr val="77C5C3"/>
                      </a:solidFill>
                      <a:prstDash val="solid"/>
                    </a:lnB>
                    <a:solidFill>
                      <a:srgbClr val="D5EAE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solidFill>
                            <a:srgbClr val="28375B"/>
                          </a:solidFill>
                          <a:latin typeface="Calibri"/>
                          <a:cs typeface="Calibri"/>
                        </a:rPr>
                        <a:t>40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77C5C3"/>
                      </a:solidFill>
                      <a:prstDash val="solid"/>
                    </a:lnL>
                    <a:lnR w="12700">
                      <a:solidFill>
                        <a:srgbClr val="77C5C3"/>
                      </a:solidFill>
                      <a:prstDash val="solid"/>
                    </a:lnR>
                    <a:lnT w="12700">
                      <a:solidFill>
                        <a:srgbClr val="77C5C3"/>
                      </a:solidFill>
                      <a:prstDash val="solid"/>
                    </a:lnT>
                    <a:lnB w="12700">
                      <a:solidFill>
                        <a:srgbClr val="77C5C3"/>
                      </a:solidFill>
                      <a:prstDash val="solid"/>
                    </a:lnB>
                    <a:solidFill>
                      <a:srgbClr val="D5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64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0" dirty="0">
                          <a:solidFill>
                            <a:srgbClr val="28375B"/>
                          </a:solidFill>
                          <a:latin typeface="Calibri"/>
                          <a:cs typeface="Calibri"/>
                        </a:rPr>
                        <a:t>Математика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77C5C3"/>
                      </a:solidFill>
                      <a:prstDash val="solid"/>
                    </a:lnL>
                    <a:lnR w="12700">
                      <a:solidFill>
                        <a:srgbClr val="77C5C3"/>
                      </a:solidFill>
                      <a:prstDash val="solid"/>
                    </a:lnR>
                    <a:lnT w="12700">
                      <a:solidFill>
                        <a:srgbClr val="77C5C3"/>
                      </a:solidFill>
                      <a:prstDash val="solid"/>
                    </a:lnT>
                    <a:lnB w="12700">
                      <a:solidFill>
                        <a:srgbClr val="77C5C3"/>
                      </a:solidFill>
                      <a:prstDash val="solid"/>
                    </a:lnB>
                    <a:solidFill>
                      <a:srgbClr val="EBF5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solidFill>
                            <a:srgbClr val="28375B"/>
                          </a:solidFill>
                          <a:latin typeface="Calibri"/>
                          <a:cs typeface="Calibri"/>
                        </a:rPr>
                        <a:t>39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77C5C3"/>
                      </a:solidFill>
                      <a:prstDash val="solid"/>
                    </a:lnL>
                    <a:lnR w="12700">
                      <a:solidFill>
                        <a:srgbClr val="77C5C3"/>
                      </a:solidFill>
                      <a:prstDash val="solid"/>
                    </a:lnR>
                    <a:lnT w="12700">
                      <a:solidFill>
                        <a:srgbClr val="77C5C3"/>
                      </a:solidFill>
                      <a:prstDash val="solid"/>
                    </a:lnT>
                    <a:lnB w="12700">
                      <a:solidFill>
                        <a:srgbClr val="77C5C3"/>
                      </a:solidFill>
                      <a:prstDash val="solid"/>
                    </a:lnB>
                    <a:solidFill>
                      <a:srgbClr val="EB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64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solidFill>
                            <a:srgbClr val="28375B"/>
                          </a:solidFill>
                          <a:latin typeface="Calibri"/>
                          <a:cs typeface="Calibri"/>
                        </a:rPr>
                        <a:t>Обществознание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77C5C3"/>
                      </a:solidFill>
                      <a:prstDash val="solid"/>
                    </a:lnL>
                    <a:lnR w="12700">
                      <a:solidFill>
                        <a:srgbClr val="77C5C3"/>
                      </a:solidFill>
                      <a:prstDash val="solid"/>
                    </a:lnR>
                    <a:lnT w="12700">
                      <a:solidFill>
                        <a:srgbClr val="77C5C3"/>
                      </a:solidFill>
                      <a:prstDash val="solid"/>
                    </a:lnT>
                    <a:lnB w="12700">
                      <a:solidFill>
                        <a:srgbClr val="77C5C3"/>
                      </a:solidFill>
                      <a:prstDash val="solid"/>
                    </a:lnB>
                    <a:solidFill>
                      <a:srgbClr val="D5EAE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solidFill>
                            <a:srgbClr val="28375B"/>
                          </a:solidFill>
                          <a:latin typeface="Calibri"/>
                          <a:cs typeface="Calibri"/>
                        </a:rPr>
                        <a:t>42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77C5C3"/>
                      </a:solidFill>
                      <a:prstDash val="solid"/>
                    </a:lnL>
                    <a:lnR w="12700">
                      <a:solidFill>
                        <a:srgbClr val="77C5C3"/>
                      </a:solidFill>
                      <a:prstDash val="solid"/>
                    </a:lnR>
                    <a:lnT w="12700">
                      <a:solidFill>
                        <a:srgbClr val="77C5C3"/>
                      </a:solidFill>
                      <a:prstDash val="solid"/>
                    </a:lnT>
                    <a:lnB w="12700">
                      <a:solidFill>
                        <a:srgbClr val="77C5C3"/>
                      </a:solidFill>
                      <a:prstDash val="solid"/>
                    </a:lnB>
                    <a:solidFill>
                      <a:srgbClr val="D5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64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0" dirty="0">
                          <a:solidFill>
                            <a:srgbClr val="28375B"/>
                          </a:solidFill>
                          <a:latin typeface="Calibri"/>
                          <a:cs typeface="Calibri"/>
                        </a:rPr>
                        <a:t>Русский</a:t>
                      </a:r>
                      <a:r>
                        <a:rPr sz="1800" b="1" spc="-45" dirty="0">
                          <a:solidFill>
                            <a:srgbClr val="28375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28375B"/>
                          </a:solidFill>
                          <a:latin typeface="Calibri"/>
                          <a:cs typeface="Calibri"/>
                        </a:rPr>
                        <a:t>язык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77C5C3"/>
                      </a:solidFill>
                      <a:prstDash val="solid"/>
                    </a:lnL>
                    <a:lnR w="12700">
                      <a:solidFill>
                        <a:srgbClr val="77C5C3"/>
                      </a:solidFill>
                      <a:prstDash val="solid"/>
                    </a:lnR>
                    <a:lnT w="12700">
                      <a:solidFill>
                        <a:srgbClr val="77C5C3"/>
                      </a:solidFill>
                      <a:prstDash val="solid"/>
                    </a:lnT>
                    <a:lnB w="12700">
                      <a:solidFill>
                        <a:srgbClr val="77C5C3"/>
                      </a:solidFill>
                      <a:prstDash val="solid"/>
                    </a:lnB>
                    <a:solidFill>
                      <a:srgbClr val="EBF5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solidFill>
                            <a:srgbClr val="28375B"/>
                          </a:solidFill>
                          <a:latin typeface="Calibri"/>
                          <a:cs typeface="Calibri"/>
                        </a:rPr>
                        <a:t>42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77C5C3"/>
                      </a:solidFill>
                      <a:prstDash val="solid"/>
                    </a:lnL>
                    <a:lnR w="12700">
                      <a:solidFill>
                        <a:srgbClr val="77C5C3"/>
                      </a:solidFill>
                      <a:prstDash val="solid"/>
                    </a:lnR>
                    <a:lnT w="12700">
                      <a:solidFill>
                        <a:srgbClr val="77C5C3"/>
                      </a:solidFill>
                      <a:prstDash val="solid"/>
                    </a:lnT>
                    <a:lnB w="12700">
                      <a:solidFill>
                        <a:srgbClr val="77C5C3"/>
                      </a:solidFill>
                      <a:prstDash val="solid"/>
                    </a:lnB>
                    <a:solidFill>
                      <a:srgbClr val="EB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764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5" dirty="0">
                          <a:solidFill>
                            <a:srgbClr val="28375B"/>
                          </a:solidFill>
                          <a:latin typeface="Calibri"/>
                          <a:cs typeface="Calibri"/>
                        </a:rPr>
                        <a:t>Физика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77C5C3"/>
                      </a:solidFill>
                      <a:prstDash val="solid"/>
                    </a:lnL>
                    <a:lnR w="12700">
                      <a:solidFill>
                        <a:srgbClr val="77C5C3"/>
                      </a:solidFill>
                      <a:prstDash val="solid"/>
                    </a:lnR>
                    <a:lnT w="12700">
                      <a:solidFill>
                        <a:srgbClr val="77C5C3"/>
                      </a:solidFill>
                      <a:prstDash val="solid"/>
                    </a:lnT>
                    <a:lnB w="12700">
                      <a:solidFill>
                        <a:srgbClr val="77C5C3"/>
                      </a:solidFill>
                      <a:prstDash val="solid"/>
                    </a:lnB>
                    <a:solidFill>
                      <a:srgbClr val="D5EAE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5" dirty="0">
                          <a:solidFill>
                            <a:srgbClr val="28375B"/>
                          </a:solidFill>
                          <a:latin typeface="Calibri"/>
                          <a:cs typeface="Calibri"/>
                        </a:rPr>
                        <a:t>39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77C5C3"/>
                      </a:solidFill>
                      <a:prstDash val="solid"/>
                    </a:lnL>
                    <a:lnR w="12700">
                      <a:solidFill>
                        <a:srgbClr val="77C5C3"/>
                      </a:solidFill>
                      <a:prstDash val="solid"/>
                    </a:lnR>
                    <a:lnT w="12700">
                      <a:solidFill>
                        <a:srgbClr val="77C5C3"/>
                      </a:solidFill>
                      <a:prstDash val="solid"/>
                    </a:lnT>
                    <a:lnB w="12700">
                      <a:solidFill>
                        <a:srgbClr val="77C5C3"/>
                      </a:solidFill>
                      <a:prstDash val="solid"/>
                    </a:lnB>
                    <a:solidFill>
                      <a:srgbClr val="D5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764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dirty="0">
                          <a:solidFill>
                            <a:srgbClr val="28375B"/>
                          </a:solidFill>
                          <a:latin typeface="Calibri"/>
                          <a:cs typeface="Calibri"/>
                        </a:rPr>
                        <a:t>Химия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77C5C3"/>
                      </a:solidFill>
                      <a:prstDash val="solid"/>
                    </a:lnL>
                    <a:lnR w="12700">
                      <a:solidFill>
                        <a:srgbClr val="77C5C3"/>
                      </a:solidFill>
                      <a:prstDash val="solid"/>
                    </a:lnR>
                    <a:lnT w="12700">
                      <a:solidFill>
                        <a:srgbClr val="77C5C3"/>
                      </a:solidFill>
                      <a:prstDash val="solid"/>
                    </a:lnT>
                    <a:lnB w="12700">
                      <a:solidFill>
                        <a:srgbClr val="77C5C3"/>
                      </a:solidFill>
                      <a:prstDash val="solid"/>
                    </a:lnB>
                    <a:solidFill>
                      <a:srgbClr val="EBF5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5" dirty="0">
                          <a:solidFill>
                            <a:srgbClr val="28375B"/>
                          </a:solidFill>
                          <a:latin typeface="Calibri"/>
                          <a:cs typeface="Calibri"/>
                        </a:rPr>
                        <a:t>39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77C5C3"/>
                      </a:solidFill>
                      <a:prstDash val="solid"/>
                    </a:lnL>
                    <a:lnR w="12700">
                      <a:solidFill>
                        <a:srgbClr val="77C5C3"/>
                      </a:solidFill>
                      <a:prstDash val="solid"/>
                    </a:lnR>
                    <a:lnT w="12700">
                      <a:solidFill>
                        <a:srgbClr val="77C5C3"/>
                      </a:solidFill>
                      <a:prstDash val="solid"/>
                    </a:lnT>
                    <a:lnB w="12700">
                      <a:solidFill>
                        <a:srgbClr val="77C5C3"/>
                      </a:solidFill>
                      <a:prstDash val="solid"/>
                    </a:lnB>
                    <a:solidFill>
                      <a:srgbClr val="EB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7590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396365" marR="5080" indent="-1384300">
              <a:lnSpc>
                <a:spcPts val="3240"/>
              </a:lnSpc>
              <a:spcBef>
                <a:spcPts val="505"/>
              </a:spcBef>
            </a:pPr>
            <a:r>
              <a:rPr sz="3000" spc="-5" dirty="0">
                <a:solidFill>
                  <a:srgbClr val="28375B"/>
                </a:solidFill>
              </a:rPr>
              <a:t>Минимальный </a:t>
            </a:r>
            <a:r>
              <a:rPr sz="3000" spc="-15" dirty="0">
                <a:solidFill>
                  <a:srgbClr val="28375B"/>
                </a:solidFill>
              </a:rPr>
              <a:t>положительный </a:t>
            </a:r>
            <a:r>
              <a:rPr sz="3000" spc="-10" dirty="0">
                <a:solidFill>
                  <a:srgbClr val="28375B"/>
                </a:solidFill>
              </a:rPr>
              <a:t>балл </a:t>
            </a:r>
            <a:r>
              <a:rPr sz="3000" spc="-665" dirty="0">
                <a:solidFill>
                  <a:srgbClr val="28375B"/>
                </a:solidFill>
              </a:rPr>
              <a:t> </a:t>
            </a:r>
            <a:r>
              <a:rPr sz="3000" spc="-5" dirty="0">
                <a:solidFill>
                  <a:srgbClr val="28375B"/>
                </a:solidFill>
              </a:rPr>
              <a:t>по</a:t>
            </a:r>
            <a:r>
              <a:rPr sz="3000" spc="-15" dirty="0">
                <a:solidFill>
                  <a:srgbClr val="28375B"/>
                </a:solidFill>
              </a:rPr>
              <a:t> дополнительным</a:t>
            </a:r>
            <a:endParaRPr sz="3000" dirty="0"/>
          </a:p>
        </p:txBody>
      </p:sp>
      <p:sp>
        <p:nvSpPr>
          <p:cNvPr id="3" name="object 3"/>
          <p:cNvSpPr txBox="1"/>
          <p:nvPr/>
        </p:nvSpPr>
        <p:spPr>
          <a:xfrm>
            <a:off x="1711579" y="1329054"/>
            <a:ext cx="6586855" cy="1359988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457200" marR="448309" algn="ctr">
              <a:lnSpc>
                <a:spcPts val="3240"/>
              </a:lnSpc>
              <a:spcBef>
                <a:spcPts val="505"/>
              </a:spcBef>
            </a:pPr>
            <a:endParaRPr lang="ru-RU" sz="3000" b="1" spc="-5" dirty="0">
              <a:solidFill>
                <a:srgbClr val="28375B"/>
              </a:solidFill>
              <a:latin typeface="Calibri"/>
              <a:cs typeface="Calibri"/>
            </a:endParaRPr>
          </a:p>
          <a:p>
            <a:pPr marL="457200" marR="448309" algn="ctr">
              <a:lnSpc>
                <a:spcPts val="3240"/>
              </a:lnSpc>
              <a:spcBef>
                <a:spcPts val="505"/>
              </a:spcBef>
            </a:pPr>
            <a:r>
              <a:rPr sz="3000" b="1" spc="-5" dirty="0" err="1">
                <a:solidFill>
                  <a:srgbClr val="28375B"/>
                </a:solidFill>
                <a:latin typeface="Calibri"/>
                <a:cs typeface="Calibri"/>
              </a:rPr>
              <a:t>творческим</a:t>
            </a:r>
            <a:r>
              <a:rPr sz="3000" b="1" spc="-5" dirty="0">
                <a:solidFill>
                  <a:srgbClr val="28375B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28375B"/>
                </a:solidFill>
                <a:latin typeface="Calibri"/>
                <a:cs typeface="Calibri"/>
              </a:rPr>
              <a:t>и </a:t>
            </a:r>
            <a:r>
              <a:rPr sz="3000" b="1" spc="-5" dirty="0">
                <a:solidFill>
                  <a:srgbClr val="28375B"/>
                </a:solidFill>
                <a:latin typeface="Calibri"/>
                <a:cs typeface="Calibri"/>
              </a:rPr>
              <a:t>профессиональным </a:t>
            </a:r>
            <a:r>
              <a:rPr sz="3000" b="1" spc="-665" dirty="0">
                <a:solidFill>
                  <a:srgbClr val="28375B"/>
                </a:solidFill>
                <a:latin typeface="Calibri"/>
                <a:cs typeface="Calibri"/>
              </a:rPr>
              <a:t> </a:t>
            </a:r>
            <a:r>
              <a:rPr sz="3000" b="1" spc="-10" dirty="0" err="1">
                <a:solidFill>
                  <a:srgbClr val="28375B"/>
                </a:solidFill>
                <a:latin typeface="Calibri"/>
                <a:cs typeface="Calibri"/>
              </a:rPr>
              <a:t>вступительным</a:t>
            </a:r>
            <a:r>
              <a:rPr sz="3000" b="1" spc="10" dirty="0">
                <a:solidFill>
                  <a:srgbClr val="28375B"/>
                </a:solidFill>
                <a:latin typeface="Calibri"/>
                <a:cs typeface="Calibri"/>
              </a:rPr>
              <a:t> </a:t>
            </a:r>
            <a:r>
              <a:rPr sz="3000" b="1" spc="-5" dirty="0" err="1">
                <a:solidFill>
                  <a:srgbClr val="28375B"/>
                </a:solidFill>
                <a:latin typeface="Calibri"/>
                <a:cs typeface="Calibri"/>
              </a:rPr>
              <a:t>испытаниям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91000" y="2800350"/>
            <a:ext cx="924560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0" b="1" spc="-15" dirty="0">
                <a:solidFill>
                  <a:srgbClr val="0AA9A6"/>
                </a:solidFill>
                <a:latin typeface="Calibri"/>
                <a:cs typeface="Calibri"/>
              </a:rPr>
              <a:t>41</a:t>
            </a:r>
            <a:endParaRPr sz="7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48383" y="1420367"/>
            <a:ext cx="6480175" cy="3528060"/>
          </a:xfrm>
          <a:custGeom>
            <a:avLst/>
            <a:gdLst/>
            <a:ahLst/>
            <a:cxnLst/>
            <a:rect l="l" t="t" r="r" b="b"/>
            <a:pathLst>
              <a:path w="6480175" h="3528060">
                <a:moveTo>
                  <a:pt x="6480047" y="0"/>
                </a:moveTo>
                <a:lnTo>
                  <a:pt x="0" y="0"/>
                </a:lnTo>
                <a:lnTo>
                  <a:pt x="0" y="3528060"/>
                </a:lnTo>
                <a:lnTo>
                  <a:pt x="6480047" y="3528060"/>
                </a:lnTo>
                <a:lnTo>
                  <a:pt x="6480047" y="0"/>
                </a:lnTo>
                <a:close/>
              </a:path>
            </a:pathLst>
          </a:custGeom>
          <a:solidFill>
            <a:srgbClr val="E3F4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10485" y="575817"/>
            <a:ext cx="517271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5" dirty="0"/>
              <a:t>ПРИОРИТЕТЫ</a:t>
            </a:r>
            <a:r>
              <a:rPr sz="3400" spc="-20" dirty="0"/>
              <a:t> </a:t>
            </a:r>
            <a:r>
              <a:rPr sz="3400" spc="-30" dirty="0"/>
              <a:t>ЗАЧИСЛЕНИЯ</a:t>
            </a:r>
            <a:endParaRPr sz="3400"/>
          </a:p>
        </p:txBody>
      </p:sp>
      <p:sp>
        <p:nvSpPr>
          <p:cNvPr id="4" name="object 4"/>
          <p:cNvSpPr txBox="1"/>
          <p:nvPr/>
        </p:nvSpPr>
        <p:spPr>
          <a:xfrm>
            <a:off x="2672333" y="1242517"/>
            <a:ext cx="4234815" cy="56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dirty="0">
                <a:solidFill>
                  <a:srgbClr val="28375B"/>
                </a:solidFill>
                <a:latin typeface="Calibri"/>
                <a:cs typeface="Calibri"/>
              </a:rPr>
              <a:t>В</a:t>
            </a:r>
            <a:r>
              <a:rPr sz="3500" spc="-30" dirty="0">
                <a:solidFill>
                  <a:srgbClr val="28375B"/>
                </a:solidFill>
                <a:latin typeface="Calibri"/>
                <a:cs typeface="Calibri"/>
              </a:rPr>
              <a:t> </a:t>
            </a:r>
            <a:r>
              <a:rPr sz="3500" spc="-10" dirty="0">
                <a:solidFill>
                  <a:srgbClr val="28375B"/>
                </a:solidFill>
                <a:latin typeface="Calibri"/>
                <a:cs typeface="Calibri"/>
              </a:rPr>
              <a:t>заявлении</a:t>
            </a:r>
            <a:r>
              <a:rPr sz="3500" spc="-35" dirty="0">
                <a:solidFill>
                  <a:srgbClr val="28375B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28375B"/>
                </a:solidFill>
                <a:latin typeface="Calibri"/>
                <a:cs typeface="Calibri"/>
              </a:rPr>
              <a:t>о</a:t>
            </a:r>
            <a:r>
              <a:rPr sz="3500" spc="-15" dirty="0">
                <a:solidFill>
                  <a:srgbClr val="28375B"/>
                </a:solidFill>
                <a:latin typeface="Calibri"/>
                <a:cs typeface="Calibri"/>
              </a:rPr>
              <a:t> </a:t>
            </a:r>
            <a:r>
              <a:rPr sz="3500" spc="-5" dirty="0">
                <a:solidFill>
                  <a:srgbClr val="28375B"/>
                </a:solidFill>
                <a:latin typeface="Calibri"/>
                <a:cs typeface="Calibri"/>
              </a:rPr>
              <a:t>приёме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1613280" y="1413255"/>
            <a:ext cx="6336665" cy="1912575"/>
          </a:xfrm>
          <a:prstGeom prst="rect">
            <a:avLst/>
          </a:prstGeom>
        </p:spPr>
        <p:txBody>
          <a:bodyPr vert="horz" wrap="square" lIns="0" tIns="376555" rIns="0" bIns="0" rtlCol="0">
            <a:spAutoFit/>
          </a:bodyPr>
          <a:lstStyle/>
          <a:p>
            <a:pPr marL="24130" marR="5080" indent="1905" algn="ctr">
              <a:lnSpc>
                <a:spcPct val="70000"/>
              </a:lnSpc>
              <a:spcBef>
                <a:spcPts val="1365"/>
              </a:spcBef>
            </a:pPr>
            <a:r>
              <a:rPr spc="-25" dirty="0"/>
              <a:t>необходимо</a:t>
            </a:r>
            <a:r>
              <a:rPr spc="-20" dirty="0"/>
              <a:t> </a:t>
            </a:r>
            <a:r>
              <a:rPr dirty="0" err="1"/>
              <a:t>перечислить</a:t>
            </a:r>
            <a:r>
              <a:rPr dirty="0"/>
              <a:t> </a:t>
            </a:r>
            <a:r>
              <a:rPr spc="5" dirty="0"/>
              <a:t> </a:t>
            </a:r>
            <a:r>
              <a:rPr lang="ru-RU" spc="-10" dirty="0"/>
              <a:t>образовательные</a:t>
            </a:r>
            <a:r>
              <a:rPr lang="ru-RU" spc="-85" dirty="0"/>
              <a:t> </a:t>
            </a:r>
            <a:r>
              <a:rPr dirty="0" err="1"/>
              <a:t>программы</a:t>
            </a:r>
            <a:r>
              <a:rPr lang="ru-RU" dirty="0"/>
              <a:t> и/или совокупности программ</a:t>
            </a:r>
            <a:r>
              <a:rPr spc="-65" dirty="0"/>
              <a:t> </a:t>
            </a:r>
            <a:r>
              <a:rPr dirty="0"/>
              <a:t>с </a:t>
            </a:r>
            <a:r>
              <a:rPr spc="-780" dirty="0"/>
              <a:t> </a:t>
            </a:r>
            <a:r>
              <a:rPr spc="-10" dirty="0"/>
              <a:t>указанием</a:t>
            </a:r>
            <a:r>
              <a:rPr spc="-30" dirty="0"/>
              <a:t> </a:t>
            </a:r>
            <a:r>
              <a:rPr dirty="0"/>
              <a:t>их</a:t>
            </a:r>
            <a:r>
              <a:rPr spc="-30" dirty="0"/>
              <a:t> </a:t>
            </a:r>
            <a:r>
              <a:rPr b="1" spc="-5" dirty="0">
                <a:latin typeface="Calibri"/>
                <a:cs typeface="Calibri"/>
              </a:rPr>
              <a:t>приоритетности</a:t>
            </a:r>
            <a:r>
              <a:rPr spc="-5" dirty="0"/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21001" y="3362909"/>
            <a:ext cx="5735320" cy="933450"/>
          </a:xfrm>
          <a:prstGeom prst="rect">
            <a:avLst/>
          </a:prstGeom>
        </p:spPr>
        <p:txBody>
          <a:bodyPr vert="horz" wrap="square" lIns="0" tIns="172720" rIns="0" bIns="0" rtlCol="0">
            <a:spAutoFit/>
          </a:bodyPr>
          <a:lstStyle/>
          <a:p>
            <a:pPr marL="504825" marR="5080" indent="-492759">
              <a:lnSpc>
                <a:spcPct val="70100"/>
              </a:lnSpc>
              <a:spcBef>
                <a:spcPts val="1360"/>
              </a:spcBef>
            </a:pPr>
            <a:r>
              <a:rPr sz="3500" spc="-5" dirty="0">
                <a:solidFill>
                  <a:srgbClr val="28375B"/>
                </a:solidFill>
                <a:latin typeface="Calibri"/>
                <a:cs typeface="Calibri"/>
              </a:rPr>
              <a:t>Приоритетность </a:t>
            </a:r>
            <a:r>
              <a:rPr sz="3500" spc="-10" dirty="0">
                <a:solidFill>
                  <a:srgbClr val="28375B"/>
                </a:solidFill>
                <a:latin typeface="Calibri"/>
                <a:cs typeface="Calibri"/>
              </a:rPr>
              <a:t>обозначается </a:t>
            </a:r>
            <a:r>
              <a:rPr sz="3500" spc="-785" dirty="0">
                <a:solidFill>
                  <a:srgbClr val="28375B"/>
                </a:solidFill>
                <a:latin typeface="Calibri"/>
                <a:cs typeface="Calibri"/>
              </a:rPr>
              <a:t> </a:t>
            </a:r>
            <a:r>
              <a:rPr sz="3500" spc="-10" dirty="0">
                <a:solidFill>
                  <a:srgbClr val="28375B"/>
                </a:solidFill>
                <a:latin typeface="Calibri"/>
                <a:cs typeface="Calibri"/>
              </a:rPr>
              <a:t>порядковыми</a:t>
            </a:r>
            <a:r>
              <a:rPr sz="3500" spc="-25" dirty="0">
                <a:solidFill>
                  <a:srgbClr val="28375B"/>
                </a:solidFill>
                <a:latin typeface="Calibri"/>
                <a:cs typeface="Calibri"/>
              </a:rPr>
              <a:t> </a:t>
            </a:r>
            <a:r>
              <a:rPr sz="3500" spc="-5" dirty="0">
                <a:solidFill>
                  <a:srgbClr val="28375B"/>
                </a:solidFill>
                <a:latin typeface="Calibri"/>
                <a:cs typeface="Calibri"/>
              </a:rPr>
              <a:t>номерами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389787" y="527583"/>
            <a:ext cx="715645" cy="659130"/>
          </a:xfrm>
          <a:custGeom>
            <a:avLst/>
            <a:gdLst/>
            <a:ahLst/>
            <a:cxnLst/>
            <a:rect l="l" t="t" r="r" b="b"/>
            <a:pathLst>
              <a:path w="715645" h="659130">
                <a:moveTo>
                  <a:pt x="412102" y="165595"/>
                </a:moveTo>
                <a:lnTo>
                  <a:pt x="179971" y="97269"/>
                </a:lnTo>
                <a:lnTo>
                  <a:pt x="155613" y="90093"/>
                </a:lnTo>
                <a:lnTo>
                  <a:pt x="0" y="622960"/>
                </a:lnTo>
                <a:lnTo>
                  <a:pt x="124091" y="659053"/>
                </a:lnTo>
                <a:lnTo>
                  <a:pt x="128079" y="655066"/>
                </a:lnTo>
                <a:lnTo>
                  <a:pt x="131686" y="651459"/>
                </a:lnTo>
                <a:lnTo>
                  <a:pt x="154686" y="628459"/>
                </a:lnTo>
                <a:lnTo>
                  <a:pt x="158470" y="624674"/>
                </a:lnTo>
                <a:lnTo>
                  <a:pt x="162280" y="620864"/>
                </a:lnTo>
                <a:lnTo>
                  <a:pt x="74206" y="595172"/>
                </a:lnTo>
                <a:lnTo>
                  <a:pt x="58737" y="590651"/>
                </a:lnTo>
                <a:lnTo>
                  <a:pt x="59118" y="589343"/>
                </a:lnTo>
                <a:lnTo>
                  <a:pt x="187299" y="148869"/>
                </a:lnTo>
                <a:lnTo>
                  <a:pt x="386588" y="206921"/>
                </a:lnTo>
                <a:lnTo>
                  <a:pt x="390448" y="199186"/>
                </a:lnTo>
                <a:lnTo>
                  <a:pt x="390601" y="198894"/>
                </a:lnTo>
                <a:lnTo>
                  <a:pt x="390728" y="198691"/>
                </a:lnTo>
                <a:lnTo>
                  <a:pt x="407416" y="172847"/>
                </a:lnTo>
                <a:lnTo>
                  <a:pt x="411988" y="165785"/>
                </a:lnTo>
                <a:lnTo>
                  <a:pt x="412102" y="165595"/>
                </a:lnTo>
                <a:close/>
              </a:path>
              <a:path w="715645" h="659130">
                <a:moveTo>
                  <a:pt x="435813" y="279577"/>
                </a:moveTo>
                <a:lnTo>
                  <a:pt x="434403" y="278003"/>
                </a:lnTo>
                <a:lnTo>
                  <a:pt x="427431" y="270154"/>
                </a:lnTo>
                <a:lnTo>
                  <a:pt x="402272" y="241909"/>
                </a:lnTo>
                <a:lnTo>
                  <a:pt x="400875" y="240334"/>
                </a:lnTo>
                <a:lnTo>
                  <a:pt x="398081" y="237197"/>
                </a:lnTo>
                <a:lnTo>
                  <a:pt x="393890" y="232486"/>
                </a:lnTo>
                <a:lnTo>
                  <a:pt x="231762" y="232486"/>
                </a:lnTo>
                <a:lnTo>
                  <a:pt x="231762" y="551395"/>
                </a:lnTo>
                <a:lnTo>
                  <a:pt x="236093" y="547065"/>
                </a:lnTo>
                <a:lnTo>
                  <a:pt x="241173" y="541985"/>
                </a:lnTo>
                <a:lnTo>
                  <a:pt x="269405" y="513740"/>
                </a:lnTo>
                <a:lnTo>
                  <a:pt x="270268" y="512876"/>
                </a:lnTo>
                <a:lnTo>
                  <a:pt x="273735" y="509409"/>
                </a:lnTo>
                <a:lnTo>
                  <a:pt x="278828" y="504329"/>
                </a:lnTo>
                <a:lnTo>
                  <a:pt x="278828" y="279577"/>
                </a:lnTo>
                <a:lnTo>
                  <a:pt x="435813" y="279577"/>
                </a:lnTo>
                <a:close/>
              </a:path>
              <a:path w="715645" h="659130">
                <a:moveTo>
                  <a:pt x="715568" y="67602"/>
                </a:moveTo>
                <a:lnTo>
                  <a:pt x="710184" y="61061"/>
                </a:lnTo>
                <a:lnTo>
                  <a:pt x="662990" y="35001"/>
                </a:lnTo>
                <a:lnTo>
                  <a:pt x="662559" y="34759"/>
                </a:lnTo>
                <a:lnTo>
                  <a:pt x="647357" y="26365"/>
                </a:lnTo>
                <a:lnTo>
                  <a:pt x="603415" y="9105"/>
                </a:lnTo>
                <a:lnTo>
                  <a:pt x="603211" y="9017"/>
                </a:lnTo>
                <a:lnTo>
                  <a:pt x="580237" y="0"/>
                </a:lnTo>
                <a:lnTo>
                  <a:pt x="564832" y="698"/>
                </a:lnTo>
                <a:lnTo>
                  <a:pt x="553110" y="9652"/>
                </a:lnTo>
                <a:lnTo>
                  <a:pt x="539356" y="28409"/>
                </a:lnTo>
                <a:lnTo>
                  <a:pt x="534530" y="42214"/>
                </a:lnTo>
                <a:lnTo>
                  <a:pt x="538010" y="55397"/>
                </a:lnTo>
                <a:lnTo>
                  <a:pt x="549757" y="74650"/>
                </a:lnTo>
                <a:lnTo>
                  <a:pt x="495998" y="155321"/>
                </a:lnTo>
                <a:lnTo>
                  <a:pt x="473151" y="160337"/>
                </a:lnTo>
                <a:lnTo>
                  <a:pt x="449732" y="172046"/>
                </a:lnTo>
                <a:lnTo>
                  <a:pt x="430593" y="188722"/>
                </a:lnTo>
                <a:lnTo>
                  <a:pt x="414032" y="212890"/>
                </a:lnTo>
                <a:lnTo>
                  <a:pt x="453936" y="256616"/>
                </a:lnTo>
                <a:lnTo>
                  <a:pt x="494715" y="286385"/>
                </a:lnTo>
                <a:lnTo>
                  <a:pt x="492912" y="290258"/>
                </a:lnTo>
                <a:lnTo>
                  <a:pt x="495909" y="287261"/>
                </a:lnTo>
                <a:lnTo>
                  <a:pt x="497154" y="286004"/>
                </a:lnTo>
                <a:lnTo>
                  <a:pt x="499402" y="283756"/>
                </a:lnTo>
                <a:lnTo>
                  <a:pt x="500291" y="282879"/>
                </a:lnTo>
                <a:lnTo>
                  <a:pt x="502653" y="280517"/>
                </a:lnTo>
                <a:lnTo>
                  <a:pt x="708863" y="74295"/>
                </a:lnTo>
                <a:lnTo>
                  <a:pt x="712660" y="70510"/>
                </a:lnTo>
                <a:lnTo>
                  <a:pt x="714298" y="68872"/>
                </a:lnTo>
                <a:lnTo>
                  <a:pt x="715429" y="67741"/>
                </a:lnTo>
                <a:lnTo>
                  <a:pt x="715568" y="67602"/>
                </a:lnTo>
                <a:close/>
              </a:path>
            </a:pathLst>
          </a:custGeom>
          <a:solidFill>
            <a:srgbClr val="0AA9A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5685" y="575817"/>
            <a:ext cx="6066155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10" dirty="0"/>
              <a:t>ПРИОРИТЕТНОСТЬ</a:t>
            </a:r>
            <a:r>
              <a:rPr sz="3400" spc="30" dirty="0"/>
              <a:t> </a:t>
            </a:r>
            <a:r>
              <a:rPr sz="3400" spc="-35" dirty="0"/>
              <a:t>ЗАЧИСЛЕНИЯ</a:t>
            </a:r>
            <a:endParaRPr sz="3400"/>
          </a:p>
        </p:txBody>
      </p:sp>
      <p:sp>
        <p:nvSpPr>
          <p:cNvPr id="3" name="object 3"/>
          <p:cNvSpPr/>
          <p:nvPr/>
        </p:nvSpPr>
        <p:spPr>
          <a:xfrm>
            <a:off x="895787" y="1536267"/>
            <a:ext cx="7142894" cy="3012366"/>
          </a:xfrm>
          <a:custGeom>
            <a:avLst/>
            <a:gdLst/>
            <a:ahLst/>
            <a:cxnLst/>
            <a:rect l="l" t="t" r="r" b="b"/>
            <a:pathLst>
              <a:path w="7848600" h="1367154">
                <a:moveTo>
                  <a:pt x="7848600" y="0"/>
                </a:moveTo>
                <a:lnTo>
                  <a:pt x="0" y="0"/>
                </a:lnTo>
                <a:lnTo>
                  <a:pt x="0" y="1367028"/>
                </a:lnTo>
                <a:lnTo>
                  <a:pt x="7848600" y="1367028"/>
                </a:lnTo>
                <a:lnTo>
                  <a:pt x="7848600" y="0"/>
                </a:lnTo>
                <a:close/>
              </a:path>
            </a:pathLst>
          </a:custGeom>
          <a:solidFill>
            <a:srgbClr val="E3F4F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053172" y="1648734"/>
            <a:ext cx="323089" cy="1455527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0"/>
              </a:spcBef>
            </a:pPr>
            <a:r>
              <a:rPr sz="2000" spc="-5" dirty="0">
                <a:solidFill>
                  <a:srgbClr val="28375B"/>
                </a:solidFill>
                <a:latin typeface="Calibri"/>
                <a:cs typeface="Calibri"/>
              </a:rPr>
              <a:t>1.</a:t>
            </a:r>
            <a:endParaRPr lang="ru-RU" sz="2000" spc="-5" dirty="0">
              <a:solidFill>
                <a:srgbClr val="28375B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lang="ru-RU" sz="2000" spc="-5" dirty="0">
              <a:solidFill>
                <a:srgbClr val="28375B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0"/>
              </a:spcBef>
            </a:pPr>
            <a:r>
              <a:rPr sz="2000" spc="-5" dirty="0">
                <a:solidFill>
                  <a:srgbClr val="28375B"/>
                </a:solidFill>
                <a:latin typeface="Calibri"/>
                <a:cs typeface="Calibri"/>
              </a:rPr>
              <a:t>2.</a:t>
            </a:r>
            <a:endParaRPr lang="ru-RU" sz="2000" spc="-5" dirty="0">
              <a:solidFill>
                <a:srgbClr val="28375B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0"/>
              </a:spcBef>
            </a:pPr>
            <a:r>
              <a:rPr lang="ru-RU" sz="2000" spc="-5" dirty="0">
                <a:solidFill>
                  <a:srgbClr val="28375B"/>
                </a:solidFill>
                <a:latin typeface="Calibri"/>
                <a:cs typeface="Calibri"/>
              </a:rPr>
              <a:t>3.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24550" y="1725357"/>
            <a:ext cx="6924099" cy="1728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096135">
              <a:lnSpc>
                <a:spcPct val="110800"/>
              </a:lnSpc>
              <a:spcBef>
                <a:spcPts val="100"/>
              </a:spcBef>
            </a:pPr>
            <a:r>
              <a:rPr lang="ru-RU" sz="2000" b="1" spc="-10" dirty="0">
                <a:solidFill>
                  <a:srgbClr val="28375B"/>
                </a:solidFill>
                <a:cs typeface="Calibri"/>
              </a:rPr>
              <a:t>Детская практическая психология и Дошкольное образование</a:t>
            </a:r>
            <a:r>
              <a:rPr lang="ru-RU" sz="2000" spc="-10" dirty="0">
                <a:solidFill>
                  <a:srgbClr val="28375B"/>
                </a:solidFill>
                <a:cs typeface="Calibri"/>
              </a:rPr>
              <a:t>;</a:t>
            </a:r>
          </a:p>
          <a:p>
            <a:pPr marR="2096135">
              <a:lnSpc>
                <a:spcPct val="110800"/>
              </a:lnSpc>
              <a:spcBef>
                <a:spcPts val="100"/>
              </a:spcBef>
            </a:pPr>
            <a:r>
              <a:rPr lang="ru-RU" sz="2000" spc="-10" dirty="0">
                <a:solidFill>
                  <a:srgbClr val="28375B"/>
                </a:solidFill>
                <a:cs typeface="Calibri"/>
              </a:rPr>
              <a:t>Начальное образование;</a:t>
            </a:r>
          </a:p>
          <a:p>
            <a:pPr marR="2096135">
              <a:lnSpc>
                <a:spcPct val="110800"/>
              </a:lnSpc>
              <a:spcBef>
                <a:spcPts val="100"/>
              </a:spcBef>
            </a:pPr>
            <a:r>
              <a:rPr lang="ru-RU" sz="2000" spc="-10" dirty="0">
                <a:solidFill>
                  <a:srgbClr val="28375B"/>
                </a:solidFill>
                <a:cs typeface="Calibri"/>
              </a:rPr>
              <a:t>Начальное образование. Специальная педагогика</a:t>
            </a:r>
          </a:p>
        </p:txBody>
      </p:sp>
      <p:sp>
        <p:nvSpPr>
          <p:cNvPr id="6" name="object 6"/>
          <p:cNvSpPr/>
          <p:nvPr/>
        </p:nvSpPr>
        <p:spPr>
          <a:xfrm>
            <a:off x="8090827" y="408711"/>
            <a:ext cx="715645" cy="659130"/>
          </a:xfrm>
          <a:custGeom>
            <a:avLst/>
            <a:gdLst/>
            <a:ahLst/>
            <a:cxnLst/>
            <a:rect l="l" t="t" r="r" b="b"/>
            <a:pathLst>
              <a:path w="715645" h="659130">
                <a:moveTo>
                  <a:pt x="412102" y="165595"/>
                </a:moveTo>
                <a:lnTo>
                  <a:pt x="179971" y="97269"/>
                </a:lnTo>
                <a:lnTo>
                  <a:pt x="155613" y="90093"/>
                </a:lnTo>
                <a:lnTo>
                  <a:pt x="0" y="622960"/>
                </a:lnTo>
                <a:lnTo>
                  <a:pt x="124091" y="659053"/>
                </a:lnTo>
                <a:lnTo>
                  <a:pt x="128079" y="655066"/>
                </a:lnTo>
                <a:lnTo>
                  <a:pt x="131686" y="651459"/>
                </a:lnTo>
                <a:lnTo>
                  <a:pt x="154686" y="628459"/>
                </a:lnTo>
                <a:lnTo>
                  <a:pt x="158470" y="624674"/>
                </a:lnTo>
                <a:lnTo>
                  <a:pt x="162280" y="620864"/>
                </a:lnTo>
                <a:lnTo>
                  <a:pt x="74206" y="595172"/>
                </a:lnTo>
                <a:lnTo>
                  <a:pt x="58737" y="590651"/>
                </a:lnTo>
                <a:lnTo>
                  <a:pt x="59118" y="589343"/>
                </a:lnTo>
                <a:lnTo>
                  <a:pt x="187299" y="148869"/>
                </a:lnTo>
                <a:lnTo>
                  <a:pt x="386588" y="206921"/>
                </a:lnTo>
                <a:lnTo>
                  <a:pt x="390448" y="199186"/>
                </a:lnTo>
                <a:lnTo>
                  <a:pt x="390601" y="198894"/>
                </a:lnTo>
                <a:lnTo>
                  <a:pt x="390728" y="198691"/>
                </a:lnTo>
                <a:lnTo>
                  <a:pt x="407416" y="172847"/>
                </a:lnTo>
                <a:lnTo>
                  <a:pt x="411988" y="165785"/>
                </a:lnTo>
                <a:lnTo>
                  <a:pt x="412102" y="165595"/>
                </a:lnTo>
                <a:close/>
              </a:path>
              <a:path w="715645" h="659130">
                <a:moveTo>
                  <a:pt x="435813" y="279577"/>
                </a:moveTo>
                <a:lnTo>
                  <a:pt x="434403" y="278003"/>
                </a:lnTo>
                <a:lnTo>
                  <a:pt x="427431" y="270154"/>
                </a:lnTo>
                <a:lnTo>
                  <a:pt x="402272" y="241909"/>
                </a:lnTo>
                <a:lnTo>
                  <a:pt x="400875" y="240334"/>
                </a:lnTo>
                <a:lnTo>
                  <a:pt x="398081" y="237197"/>
                </a:lnTo>
                <a:lnTo>
                  <a:pt x="393890" y="232486"/>
                </a:lnTo>
                <a:lnTo>
                  <a:pt x="231762" y="232486"/>
                </a:lnTo>
                <a:lnTo>
                  <a:pt x="231762" y="551395"/>
                </a:lnTo>
                <a:lnTo>
                  <a:pt x="236093" y="547065"/>
                </a:lnTo>
                <a:lnTo>
                  <a:pt x="241173" y="541985"/>
                </a:lnTo>
                <a:lnTo>
                  <a:pt x="269405" y="513740"/>
                </a:lnTo>
                <a:lnTo>
                  <a:pt x="270268" y="512876"/>
                </a:lnTo>
                <a:lnTo>
                  <a:pt x="273735" y="509409"/>
                </a:lnTo>
                <a:lnTo>
                  <a:pt x="278828" y="504329"/>
                </a:lnTo>
                <a:lnTo>
                  <a:pt x="278828" y="279577"/>
                </a:lnTo>
                <a:lnTo>
                  <a:pt x="435813" y="279577"/>
                </a:lnTo>
                <a:close/>
              </a:path>
              <a:path w="715645" h="659130">
                <a:moveTo>
                  <a:pt x="715568" y="67602"/>
                </a:moveTo>
                <a:lnTo>
                  <a:pt x="710184" y="61061"/>
                </a:lnTo>
                <a:lnTo>
                  <a:pt x="662990" y="35001"/>
                </a:lnTo>
                <a:lnTo>
                  <a:pt x="662559" y="34759"/>
                </a:lnTo>
                <a:lnTo>
                  <a:pt x="647357" y="26365"/>
                </a:lnTo>
                <a:lnTo>
                  <a:pt x="603415" y="9105"/>
                </a:lnTo>
                <a:lnTo>
                  <a:pt x="603211" y="9017"/>
                </a:lnTo>
                <a:lnTo>
                  <a:pt x="580237" y="0"/>
                </a:lnTo>
                <a:lnTo>
                  <a:pt x="564832" y="698"/>
                </a:lnTo>
                <a:lnTo>
                  <a:pt x="553110" y="9652"/>
                </a:lnTo>
                <a:lnTo>
                  <a:pt x="539356" y="28409"/>
                </a:lnTo>
                <a:lnTo>
                  <a:pt x="534530" y="42214"/>
                </a:lnTo>
                <a:lnTo>
                  <a:pt x="538010" y="55397"/>
                </a:lnTo>
                <a:lnTo>
                  <a:pt x="549757" y="74650"/>
                </a:lnTo>
                <a:lnTo>
                  <a:pt x="495998" y="155321"/>
                </a:lnTo>
                <a:lnTo>
                  <a:pt x="473151" y="160337"/>
                </a:lnTo>
                <a:lnTo>
                  <a:pt x="449732" y="172046"/>
                </a:lnTo>
                <a:lnTo>
                  <a:pt x="430593" y="188722"/>
                </a:lnTo>
                <a:lnTo>
                  <a:pt x="414032" y="212890"/>
                </a:lnTo>
                <a:lnTo>
                  <a:pt x="453936" y="256616"/>
                </a:lnTo>
                <a:lnTo>
                  <a:pt x="494715" y="286385"/>
                </a:lnTo>
                <a:lnTo>
                  <a:pt x="492912" y="290258"/>
                </a:lnTo>
                <a:lnTo>
                  <a:pt x="495909" y="287261"/>
                </a:lnTo>
                <a:lnTo>
                  <a:pt x="497154" y="286004"/>
                </a:lnTo>
                <a:lnTo>
                  <a:pt x="499402" y="283756"/>
                </a:lnTo>
                <a:lnTo>
                  <a:pt x="500291" y="282879"/>
                </a:lnTo>
                <a:lnTo>
                  <a:pt x="502653" y="280517"/>
                </a:lnTo>
                <a:lnTo>
                  <a:pt x="708863" y="74295"/>
                </a:lnTo>
                <a:lnTo>
                  <a:pt x="712660" y="70510"/>
                </a:lnTo>
                <a:lnTo>
                  <a:pt x="714298" y="68872"/>
                </a:lnTo>
                <a:lnTo>
                  <a:pt x="715429" y="67741"/>
                </a:lnTo>
                <a:lnTo>
                  <a:pt x="715568" y="67602"/>
                </a:lnTo>
                <a:close/>
              </a:path>
            </a:pathLst>
          </a:custGeom>
          <a:solidFill>
            <a:srgbClr val="0AA9A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069975" marR="5080" indent="-696595">
              <a:lnSpc>
                <a:spcPts val="2700"/>
              </a:lnSpc>
              <a:spcBef>
                <a:spcPts val="434"/>
              </a:spcBef>
            </a:pPr>
            <a:r>
              <a:rPr spc="-10" dirty="0"/>
              <a:t>Сроки </a:t>
            </a:r>
            <a:r>
              <a:rPr spc="-5" dirty="0"/>
              <a:t>зачисления</a:t>
            </a:r>
            <a:r>
              <a:rPr spc="25" dirty="0"/>
              <a:t> </a:t>
            </a:r>
            <a:r>
              <a:rPr spc="-5" dirty="0"/>
              <a:t>на</a:t>
            </a:r>
            <a:r>
              <a:rPr spc="-10" dirty="0"/>
              <a:t> </a:t>
            </a:r>
            <a:r>
              <a:rPr spc="-5" dirty="0"/>
              <a:t>базовое</a:t>
            </a:r>
            <a:r>
              <a:rPr spc="15" dirty="0"/>
              <a:t> </a:t>
            </a:r>
            <a:r>
              <a:rPr spc="-5" dirty="0"/>
              <a:t>высшее </a:t>
            </a:r>
            <a:r>
              <a:rPr spc="-550" dirty="0"/>
              <a:t> </a:t>
            </a:r>
            <a:r>
              <a:rPr spc="-5" dirty="0"/>
              <a:t>образование и</a:t>
            </a:r>
            <a:r>
              <a:rPr dirty="0"/>
              <a:t> </a:t>
            </a:r>
            <a:r>
              <a:rPr spc="-10" dirty="0"/>
              <a:t>бакалавриат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724736"/>
              </p:ext>
            </p:extLst>
          </p:nvPr>
        </p:nvGraphicFramePr>
        <p:xfrm>
          <a:off x="1850263" y="1413255"/>
          <a:ext cx="6096000" cy="16732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912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Без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вступительных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испытаний,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особая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квота,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отдельная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квота,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целевая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квота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7C5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17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5" dirty="0">
                          <a:solidFill>
                            <a:srgbClr val="28375B"/>
                          </a:solidFill>
                          <a:latin typeface="Calibri"/>
                          <a:cs typeface="Calibri"/>
                        </a:rPr>
                        <a:t>З</a:t>
                      </a:r>
                      <a:r>
                        <a:rPr sz="1400" b="1" dirty="0">
                          <a:solidFill>
                            <a:srgbClr val="28375B"/>
                          </a:solidFill>
                          <a:latin typeface="Calibri"/>
                          <a:cs typeface="Calibri"/>
                        </a:rPr>
                        <a:t>аверше</a:t>
                      </a:r>
                      <a:r>
                        <a:rPr sz="1400" b="1" spc="-10" dirty="0">
                          <a:solidFill>
                            <a:srgbClr val="28375B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b="1" dirty="0">
                          <a:solidFill>
                            <a:srgbClr val="28375B"/>
                          </a:solidFill>
                          <a:latin typeface="Calibri"/>
                          <a:cs typeface="Calibri"/>
                        </a:rPr>
                        <a:t>ие</a:t>
                      </a:r>
                      <a:r>
                        <a:rPr sz="1400" b="1" spc="-60" dirty="0">
                          <a:solidFill>
                            <a:srgbClr val="28375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28375B"/>
                          </a:solidFill>
                          <a:latin typeface="Calibri"/>
                          <a:cs typeface="Calibri"/>
                        </a:rPr>
                        <a:t>при</a:t>
                      </a:r>
                      <a:r>
                        <a:rPr sz="1400" b="1" spc="-10" dirty="0">
                          <a:solidFill>
                            <a:srgbClr val="28375B"/>
                          </a:solidFill>
                          <a:latin typeface="Calibri"/>
                          <a:cs typeface="Calibri"/>
                        </a:rPr>
                        <a:t>ём</a:t>
                      </a:r>
                      <a:r>
                        <a:rPr sz="1400" b="1" dirty="0">
                          <a:solidFill>
                            <a:srgbClr val="28375B"/>
                          </a:solidFill>
                          <a:latin typeface="Calibri"/>
                          <a:cs typeface="Calibri"/>
                        </a:rPr>
                        <a:t>а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400" b="1" dirty="0">
                          <a:solidFill>
                            <a:srgbClr val="28375B"/>
                          </a:solidFill>
                          <a:latin typeface="Calibri"/>
                          <a:cs typeface="Calibri"/>
                        </a:rPr>
                        <a:t>согласия на зачисление</a:t>
                      </a:r>
                      <a:r>
                        <a:rPr sz="1400" b="1" spc="-55" dirty="0">
                          <a:solidFill>
                            <a:srgbClr val="28375B"/>
                          </a:solidFill>
                          <a:latin typeface="Calibri"/>
                          <a:cs typeface="Calibri"/>
                        </a:rPr>
                        <a:t> </a:t>
                      </a:r>
                      <a:endParaRPr lang="ru-RU" sz="1400" b="1" spc="-55" dirty="0">
                        <a:solidFill>
                          <a:srgbClr val="28375B"/>
                        </a:solidFill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spc="-5" dirty="0">
                          <a:solidFill>
                            <a:srgbClr val="28375B"/>
                          </a:solidFill>
                          <a:latin typeface="Calibri"/>
                          <a:cs typeface="Calibri"/>
                        </a:rPr>
                        <a:t>(отметка</a:t>
                      </a:r>
                      <a:r>
                        <a:rPr sz="1400" b="1" spc="-50" dirty="0">
                          <a:solidFill>
                            <a:srgbClr val="28375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28375B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1400" b="1" spc="-25" dirty="0">
                          <a:solidFill>
                            <a:srgbClr val="28375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28375B"/>
                          </a:solidFill>
                          <a:latin typeface="Calibri"/>
                          <a:cs typeface="Calibri"/>
                        </a:rPr>
                        <a:t>ЕПГУ)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EA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95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ru-RU" sz="1600" b="1" spc="-5" dirty="0">
                          <a:solidFill>
                            <a:srgbClr val="28375B"/>
                          </a:solidFill>
                          <a:latin typeface="Calibri"/>
                          <a:cs typeface="Calibri"/>
                        </a:rPr>
                        <a:t>1 августа </a:t>
                      </a:r>
                      <a:r>
                        <a:rPr sz="1600" b="1" spc="-5" dirty="0">
                          <a:solidFill>
                            <a:srgbClr val="28375B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600" b="1" spc="-20" dirty="0">
                          <a:solidFill>
                            <a:srgbClr val="28375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28375B"/>
                          </a:solidFill>
                          <a:latin typeface="Calibri"/>
                          <a:cs typeface="Calibri"/>
                        </a:rPr>
                        <a:t>12:00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5" dirty="0">
                          <a:solidFill>
                            <a:srgbClr val="28375B"/>
                          </a:solidFill>
                          <a:latin typeface="Calibri"/>
                          <a:cs typeface="Calibri"/>
                        </a:rPr>
                        <a:t>Зачисление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5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5" dirty="0">
                          <a:solidFill>
                            <a:srgbClr val="28375B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lang="ru-RU" sz="1600" spc="-5" dirty="0">
                          <a:solidFill>
                            <a:srgbClr val="28375B"/>
                          </a:solidFill>
                          <a:latin typeface="Calibri"/>
                          <a:cs typeface="Calibri"/>
                        </a:rPr>
                        <a:t> августа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595081"/>
              </p:ext>
            </p:extLst>
          </p:nvPr>
        </p:nvGraphicFramePr>
        <p:xfrm>
          <a:off x="1848866" y="3202558"/>
          <a:ext cx="6096000" cy="1465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На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общих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основаниях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7C5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16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b="1" spc="-10" dirty="0">
                          <a:solidFill>
                            <a:srgbClr val="28375B"/>
                          </a:solidFill>
                          <a:latin typeface="Calibri"/>
                          <a:cs typeface="Calibri"/>
                        </a:rPr>
                        <a:t>З</a:t>
                      </a:r>
                      <a:r>
                        <a:rPr sz="1400" b="1" dirty="0">
                          <a:solidFill>
                            <a:srgbClr val="28375B"/>
                          </a:solidFill>
                          <a:latin typeface="Calibri"/>
                          <a:cs typeface="Calibri"/>
                        </a:rPr>
                        <a:t>аверше</a:t>
                      </a:r>
                      <a:r>
                        <a:rPr sz="1400" b="1" spc="-15" dirty="0">
                          <a:solidFill>
                            <a:srgbClr val="28375B"/>
                          </a:solidFill>
                          <a:latin typeface="Calibri"/>
                          <a:cs typeface="Calibri"/>
                        </a:rPr>
                        <a:t>н</a:t>
                      </a:r>
                      <a:r>
                        <a:rPr sz="1400" b="1" dirty="0">
                          <a:solidFill>
                            <a:srgbClr val="28375B"/>
                          </a:solidFill>
                          <a:latin typeface="Calibri"/>
                          <a:cs typeface="Calibri"/>
                        </a:rPr>
                        <a:t>ие</a:t>
                      </a:r>
                      <a:r>
                        <a:rPr sz="1400" b="1" spc="-60" dirty="0">
                          <a:solidFill>
                            <a:srgbClr val="28375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solidFill>
                            <a:srgbClr val="28375B"/>
                          </a:solidFill>
                          <a:latin typeface="Calibri"/>
                          <a:cs typeface="Calibri"/>
                        </a:rPr>
                        <a:t>при</a:t>
                      </a:r>
                      <a:r>
                        <a:rPr sz="1400" b="1" spc="-15" dirty="0">
                          <a:solidFill>
                            <a:srgbClr val="28375B"/>
                          </a:solidFill>
                          <a:latin typeface="Calibri"/>
                          <a:cs typeface="Calibri"/>
                        </a:rPr>
                        <a:t>ё</a:t>
                      </a:r>
                      <a:r>
                        <a:rPr sz="1400" b="1" spc="-10" dirty="0">
                          <a:solidFill>
                            <a:srgbClr val="28375B"/>
                          </a:solidFill>
                          <a:latin typeface="Calibri"/>
                          <a:cs typeface="Calibri"/>
                        </a:rPr>
                        <a:t>м</a:t>
                      </a:r>
                      <a:r>
                        <a:rPr sz="1400" b="1" dirty="0">
                          <a:solidFill>
                            <a:srgbClr val="28375B"/>
                          </a:solidFill>
                          <a:latin typeface="Calibri"/>
                          <a:cs typeface="Calibri"/>
                        </a:rPr>
                        <a:t>а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400" b="1" dirty="0">
                          <a:solidFill>
                            <a:srgbClr val="28375B"/>
                          </a:solidFill>
                          <a:latin typeface="+mn-lt"/>
                          <a:cs typeface="Calibri"/>
                        </a:rPr>
                        <a:t>согласия на зачисление</a:t>
                      </a:r>
                      <a:r>
                        <a:rPr lang="ru-RU" sz="1400" b="1" spc="-55" dirty="0">
                          <a:solidFill>
                            <a:srgbClr val="28375B"/>
                          </a:solidFill>
                          <a:latin typeface="+mn-lt"/>
                          <a:cs typeface="Calibri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400" b="1" spc="-5" dirty="0">
                          <a:solidFill>
                            <a:srgbClr val="28375B"/>
                          </a:solidFill>
                          <a:latin typeface="+mn-lt"/>
                          <a:cs typeface="Calibri"/>
                        </a:rPr>
                        <a:t>(отметка</a:t>
                      </a:r>
                      <a:r>
                        <a:rPr lang="ru-RU" sz="1400" b="1" spc="-50" dirty="0">
                          <a:solidFill>
                            <a:srgbClr val="28375B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400" b="1" spc="-5" dirty="0">
                          <a:solidFill>
                            <a:srgbClr val="28375B"/>
                          </a:solidFill>
                          <a:latin typeface="+mn-lt"/>
                          <a:cs typeface="Calibri"/>
                        </a:rPr>
                        <a:t>на</a:t>
                      </a:r>
                      <a:r>
                        <a:rPr lang="ru-RU" sz="1400" b="1" spc="-25" dirty="0">
                          <a:solidFill>
                            <a:srgbClr val="28375B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28375B"/>
                          </a:solidFill>
                          <a:latin typeface="+mn-lt"/>
                          <a:cs typeface="Calibri"/>
                        </a:rPr>
                        <a:t>ЕПГУ)</a:t>
                      </a:r>
                      <a:endParaRPr lang="ru-RU" sz="1400" dirty="0">
                        <a:latin typeface="+mn-lt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EA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9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pc="-20" dirty="0">
                          <a:solidFill>
                            <a:srgbClr val="28375B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sz="1600" b="1" spc="-20" dirty="0">
                          <a:solidFill>
                            <a:srgbClr val="28375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28375B"/>
                          </a:solidFill>
                          <a:latin typeface="Calibri"/>
                          <a:cs typeface="Calibri"/>
                        </a:rPr>
                        <a:t>августа</a:t>
                      </a:r>
                      <a:r>
                        <a:rPr sz="1600" b="1" spc="-20" dirty="0">
                          <a:solidFill>
                            <a:srgbClr val="28375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28375B"/>
                          </a:solidFill>
                          <a:latin typeface="Calibri"/>
                          <a:cs typeface="Calibri"/>
                        </a:rPr>
                        <a:t>в</a:t>
                      </a:r>
                      <a:r>
                        <a:rPr sz="1600" b="1" spc="-15" dirty="0">
                          <a:solidFill>
                            <a:srgbClr val="28375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28375B"/>
                          </a:solidFill>
                          <a:latin typeface="Calibri"/>
                          <a:cs typeface="Calibri"/>
                        </a:rPr>
                        <a:t>12:00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600" spc="-5" dirty="0">
                          <a:solidFill>
                            <a:srgbClr val="28375B"/>
                          </a:solidFill>
                          <a:latin typeface="Calibri"/>
                          <a:cs typeface="Calibri"/>
                        </a:rPr>
                        <a:t>Зачисление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5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ru-RU" sz="1600" spc="-40" dirty="0">
                          <a:solidFill>
                            <a:srgbClr val="28375B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sz="1600" spc="-40" dirty="0">
                          <a:solidFill>
                            <a:srgbClr val="28375B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solidFill>
                            <a:srgbClr val="28375B"/>
                          </a:solidFill>
                          <a:latin typeface="Calibri"/>
                          <a:cs typeface="Calibri"/>
                        </a:rPr>
                        <a:t>августа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82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5" descr="E:\ELLA\WORK2\BRANDBORN\3_MPGU_BB\POWERPOINT\2 circl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776" y="3978229"/>
            <a:ext cx="1813035" cy="1813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Овал 1"/>
          <p:cNvSpPr>
            <a:spLocks noChangeArrowheads="1"/>
          </p:cNvSpPr>
          <p:nvPr/>
        </p:nvSpPr>
        <p:spPr bwMode="auto">
          <a:xfrm>
            <a:off x="8215346" y="601602"/>
            <a:ext cx="307752" cy="307751"/>
          </a:xfrm>
          <a:prstGeom prst="ellipse">
            <a:avLst/>
          </a:prstGeom>
          <a:solidFill>
            <a:srgbClr val="00A9A6"/>
          </a:solidFill>
          <a:ln>
            <a:noFill/>
          </a:ln>
        </p:spPr>
        <p:txBody>
          <a:bodyPr/>
          <a:lstStyle>
            <a:lvl1pPr defTabSz="1042988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09415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795">
              <a:solidFill>
                <a:srgbClr val="000000"/>
              </a:solidFill>
            </a:endParaRPr>
          </a:p>
        </p:txBody>
      </p:sp>
      <p:sp>
        <p:nvSpPr>
          <p:cNvPr id="4100" name="Прямоугольник 3"/>
          <p:cNvSpPr>
            <a:spLocks noChangeArrowheads="1"/>
          </p:cNvSpPr>
          <p:nvPr/>
        </p:nvSpPr>
        <p:spPr bwMode="auto">
          <a:xfrm>
            <a:off x="0" y="-2024"/>
            <a:ext cx="9144000" cy="307752"/>
          </a:xfrm>
          <a:prstGeom prst="rect">
            <a:avLst/>
          </a:prstGeom>
          <a:solidFill>
            <a:srgbClr val="00A9A6"/>
          </a:solidFill>
          <a:ln>
            <a:noFill/>
          </a:ln>
        </p:spPr>
        <p:txBody>
          <a:bodyPr/>
          <a:lstStyle>
            <a:lvl1pPr defTabSz="1042988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09415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795">
              <a:solidFill>
                <a:srgbClr val="000000"/>
              </a:solidFill>
            </a:endParaRPr>
          </a:p>
        </p:txBody>
      </p:sp>
      <p:sp>
        <p:nvSpPr>
          <p:cNvPr id="4101" name="Прямоугольник 4"/>
          <p:cNvSpPr>
            <a:spLocks noChangeArrowheads="1"/>
          </p:cNvSpPr>
          <p:nvPr/>
        </p:nvSpPr>
        <p:spPr bwMode="auto">
          <a:xfrm>
            <a:off x="4326879" y="4806460"/>
            <a:ext cx="2647743" cy="156575"/>
          </a:xfrm>
          <a:prstGeom prst="rect">
            <a:avLst/>
          </a:prstGeom>
          <a:solidFill>
            <a:srgbClr val="D7B56D"/>
          </a:solidFill>
          <a:ln>
            <a:noFill/>
          </a:ln>
        </p:spPr>
        <p:txBody>
          <a:bodyPr/>
          <a:lstStyle>
            <a:lvl1pPr defTabSz="1042988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09415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795">
              <a:solidFill>
                <a:srgbClr val="000000"/>
              </a:solidFill>
            </a:endParaRPr>
          </a:p>
        </p:txBody>
      </p:sp>
      <p:pic>
        <p:nvPicPr>
          <p:cNvPr id="90119" name="Picture 3" descr="E:\ELLA\WORK2\BRANDBORN\3_MPGU_BB\POWERPOINT\2 UZ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971550"/>
            <a:ext cx="898210" cy="4171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Кольцо 5"/>
          <p:cNvSpPr/>
          <p:nvPr/>
        </p:nvSpPr>
        <p:spPr bwMode="auto">
          <a:xfrm>
            <a:off x="8260699" y="2532337"/>
            <a:ext cx="677054" cy="678134"/>
          </a:xfrm>
          <a:prstGeom prst="donut">
            <a:avLst/>
          </a:prstGeom>
          <a:solidFill>
            <a:srgbClr val="0063A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89180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95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Кольцо 8"/>
          <p:cNvSpPr/>
          <p:nvPr/>
        </p:nvSpPr>
        <p:spPr bwMode="auto">
          <a:xfrm>
            <a:off x="8031775" y="3259062"/>
            <a:ext cx="307752" cy="307752"/>
          </a:xfrm>
          <a:prstGeom prst="donut">
            <a:avLst/>
          </a:prstGeom>
          <a:solidFill>
            <a:srgbClr val="D7B56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89180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95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endParaRPr lang="ru-RU" sz="1795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90122" name="Picture 4" descr="E:\ELLA\WORK2\BRANDBORN\3_MPGU_BB\POWERPOINT\2 dot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827" y="4544060"/>
            <a:ext cx="1516082" cy="407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4" name="TextBox 14"/>
          <p:cNvSpPr txBox="1">
            <a:spLocks noChangeArrowheads="1"/>
          </p:cNvSpPr>
          <p:nvPr/>
        </p:nvSpPr>
        <p:spPr bwMode="auto">
          <a:xfrm>
            <a:off x="1193212" y="343889"/>
            <a:ext cx="714631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21952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500" b="1" dirty="0">
                <a:solidFill>
                  <a:srgbClr val="00A9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</a:t>
            </a:r>
            <a:r>
              <a:rPr lang="ru-RU" altLang="ru-RU" sz="1500" dirty="0">
                <a:solidFill>
                  <a:srgbClr val="00A9A6"/>
                </a:solidFill>
                <a:latin typeface="Muller Light" pitchFamily="50" charset="-52"/>
              </a:rPr>
              <a:t> </a:t>
            </a:r>
            <a:r>
              <a:rPr lang="ru-RU" altLang="ru-RU" sz="1500" b="1" dirty="0">
                <a:solidFill>
                  <a:srgbClr val="00A9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ДОШКОЛЬНОЙ ПЕДАГОГИКИ И ПСИХОЛОГИИ?</a:t>
            </a:r>
          </a:p>
          <a:p>
            <a:pPr defTabSz="621952"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500" dirty="0">
              <a:solidFill>
                <a:srgbClr val="00A9A6"/>
              </a:solidFill>
              <a:latin typeface="Muller Light" pitchFamily="50" charset="-52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491514" y="659872"/>
            <a:ext cx="6212039" cy="4547243"/>
            <a:chOff x="1590950" y="1220218"/>
            <a:chExt cx="6924136" cy="5382211"/>
          </a:xfrm>
        </p:grpSpPr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4910345" y="2092806"/>
              <a:ext cx="3604741" cy="491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b"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621952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b="1" dirty="0">
                  <a:solidFill>
                    <a:srgbClr val="323A5B"/>
                  </a:solidFill>
                  <a:latin typeface="Muller Light" pitchFamily="50" charset="-52"/>
                </a:rPr>
                <a:t>Востребованность</a:t>
              </a:r>
            </a:p>
          </p:txBody>
        </p:sp>
        <p:grpSp>
          <p:nvGrpSpPr>
            <p:cNvPr id="14" name="Group 3">
              <a:extLst>
                <a:ext uri="{FF2B5EF4-FFF2-40B4-BE49-F238E27FC236}">
                  <a16:creationId xmlns:a16="http://schemas.microsoft.com/office/drawing/2014/main" id="{E6EB9D84-AB65-F749-9CF5-98E05A5AAE14}"/>
                </a:ext>
              </a:extLst>
            </p:cNvPr>
            <p:cNvGrpSpPr/>
            <p:nvPr/>
          </p:nvGrpSpPr>
          <p:grpSpPr>
            <a:xfrm>
              <a:off x="1590950" y="1220218"/>
              <a:ext cx="6350837" cy="5382211"/>
              <a:chOff x="5522811" y="1307259"/>
              <a:chExt cx="4859337" cy="4820180"/>
            </a:xfrm>
            <a:solidFill>
              <a:schemeClr val="accent1"/>
            </a:solidFill>
          </p:grpSpPr>
          <p:sp>
            <p:nvSpPr>
              <p:cNvPr id="15" name="Freeform 217">
                <a:extLst>
                  <a:ext uri="{FF2B5EF4-FFF2-40B4-BE49-F238E27FC236}">
                    <a16:creationId xmlns:a16="http://schemas.microsoft.com/office/drawing/2014/main" id="{8C6BC0FD-7D9E-C946-A3D5-F50918B5BDEA}"/>
                  </a:ext>
                </a:extLst>
              </p:cNvPr>
              <p:cNvSpPr/>
              <p:nvPr/>
            </p:nvSpPr>
            <p:spPr bwMode="auto">
              <a:xfrm>
                <a:off x="5522811" y="1828042"/>
                <a:ext cx="3034638" cy="2764457"/>
              </a:xfrm>
              <a:custGeom>
                <a:avLst/>
                <a:gdLst>
                  <a:gd name="T0" fmla="*/ 303 w 326"/>
                  <a:gd name="T1" fmla="*/ 135 h 297"/>
                  <a:gd name="T2" fmla="*/ 233 w 326"/>
                  <a:gd name="T3" fmla="*/ 267 h 297"/>
                  <a:gd name="T4" fmla="*/ 71 w 326"/>
                  <a:gd name="T5" fmla="*/ 262 h 297"/>
                  <a:gd name="T6" fmla="*/ 29 w 326"/>
                  <a:gd name="T7" fmla="*/ 109 h 297"/>
                  <a:gd name="T8" fmla="*/ 177 w 326"/>
                  <a:gd name="T9" fmla="*/ 14 h 297"/>
                  <a:gd name="T10" fmla="*/ 303 w 326"/>
                  <a:gd name="T11" fmla="*/ 135 h 297"/>
                  <a:gd name="T12" fmla="*/ 310 w 326"/>
                  <a:gd name="T13" fmla="*/ 133 h 297"/>
                  <a:gd name="T14" fmla="*/ 196 w 326"/>
                  <a:gd name="T15" fmla="*/ 9 h 297"/>
                  <a:gd name="T16" fmla="*/ 31 w 326"/>
                  <a:gd name="T17" fmla="*/ 91 h 297"/>
                  <a:gd name="T18" fmla="*/ 50 w 326"/>
                  <a:gd name="T19" fmla="*/ 254 h 297"/>
                  <a:gd name="T20" fmla="*/ 220 w 326"/>
                  <a:gd name="T21" fmla="*/ 279 h 297"/>
                  <a:gd name="T22" fmla="*/ 310 w 326"/>
                  <a:gd name="T23" fmla="*/ 133 h 297"/>
                  <a:gd name="T24" fmla="*/ 303 w 326"/>
                  <a:gd name="T25" fmla="*/ 135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6" h="297">
                    <a:moveTo>
                      <a:pt x="303" y="135"/>
                    </a:moveTo>
                    <a:cubicBezTo>
                      <a:pt x="318" y="195"/>
                      <a:pt x="288" y="244"/>
                      <a:pt x="233" y="267"/>
                    </a:cubicBezTo>
                    <a:cubicBezTo>
                      <a:pt x="183" y="288"/>
                      <a:pt x="118" y="292"/>
                      <a:pt x="71" y="262"/>
                    </a:cubicBezTo>
                    <a:cubicBezTo>
                      <a:pt x="21" y="230"/>
                      <a:pt x="4" y="162"/>
                      <a:pt x="29" y="109"/>
                    </a:cubicBezTo>
                    <a:cubicBezTo>
                      <a:pt x="55" y="54"/>
                      <a:pt x="117" y="14"/>
                      <a:pt x="177" y="14"/>
                    </a:cubicBezTo>
                    <a:cubicBezTo>
                      <a:pt x="247" y="14"/>
                      <a:pt x="287" y="74"/>
                      <a:pt x="303" y="135"/>
                    </a:cubicBezTo>
                    <a:cubicBezTo>
                      <a:pt x="304" y="139"/>
                      <a:pt x="311" y="137"/>
                      <a:pt x="310" y="133"/>
                    </a:cubicBezTo>
                    <a:cubicBezTo>
                      <a:pt x="294" y="77"/>
                      <a:pt x="259" y="18"/>
                      <a:pt x="196" y="9"/>
                    </a:cubicBezTo>
                    <a:cubicBezTo>
                      <a:pt x="133" y="0"/>
                      <a:pt x="64" y="38"/>
                      <a:pt x="31" y="91"/>
                    </a:cubicBezTo>
                    <a:cubicBezTo>
                      <a:pt x="0" y="143"/>
                      <a:pt x="5" y="212"/>
                      <a:pt x="50" y="254"/>
                    </a:cubicBezTo>
                    <a:cubicBezTo>
                      <a:pt x="96" y="296"/>
                      <a:pt x="165" y="297"/>
                      <a:pt x="220" y="279"/>
                    </a:cubicBezTo>
                    <a:cubicBezTo>
                      <a:pt x="286" y="257"/>
                      <a:pt x="326" y="203"/>
                      <a:pt x="310" y="133"/>
                    </a:cubicBezTo>
                    <a:cubicBezTo>
                      <a:pt x="309" y="129"/>
                      <a:pt x="302" y="131"/>
                      <a:pt x="303" y="135"/>
                    </a:cubicBezTo>
                  </a:path>
                </a:pathLst>
              </a:custGeom>
              <a:solidFill>
                <a:srgbClr val="4EA8A5"/>
              </a:solidFill>
              <a:ln w="9525">
                <a:solidFill>
                  <a:srgbClr val="4EA8A5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350">
                  <a:cs typeface="+mn-ea"/>
                  <a:sym typeface="+mn-lt"/>
                </a:endParaRPr>
              </a:p>
            </p:txBody>
          </p:sp>
          <p:sp>
            <p:nvSpPr>
              <p:cNvPr id="16" name="Freeform 218">
                <a:extLst>
                  <a:ext uri="{FF2B5EF4-FFF2-40B4-BE49-F238E27FC236}">
                    <a16:creationId xmlns:a16="http://schemas.microsoft.com/office/drawing/2014/main" id="{CDBAD8E6-D95D-9245-9315-968347A0DF1E}"/>
                  </a:ext>
                </a:extLst>
              </p:cNvPr>
              <p:cNvSpPr/>
              <p:nvPr/>
            </p:nvSpPr>
            <p:spPr bwMode="auto">
              <a:xfrm>
                <a:off x="6834558" y="3147620"/>
                <a:ext cx="3210843" cy="2979819"/>
              </a:xfrm>
              <a:custGeom>
                <a:avLst/>
                <a:gdLst>
                  <a:gd name="T0" fmla="*/ 314 w 345"/>
                  <a:gd name="T1" fmla="*/ 136 h 320"/>
                  <a:gd name="T2" fmla="*/ 75 w 345"/>
                  <a:gd name="T3" fmla="*/ 266 h 320"/>
                  <a:gd name="T4" fmla="*/ 32 w 345"/>
                  <a:gd name="T5" fmla="*/ 109 h 320"/>
                  <a:gd name="T6" fmla="*/ 186 w 345"/>
                  <a:gd name="T7" fmla="*/ 16 h 320"/>
                  <a:gd name="T8" fmla="*/ 314 w 345"/>
                  <a:gd name="T9" fmla="*/ 136 h 320"/>
                  <a:gd name="T10" fmla="*/ 320 w 345"/>
                  <a:gd name="T11" fmla="*/ 134 h 320"/>
                  <a:gd name="T12" fmla="*/ 208 w 345"/>
                  <a:gd name="T13" fmla="*/ 11 h 320"/>
                  <a:gd name="T14" fmla="*/ 34 w 345"/>
                  <a:gd name="T15" fmla="*/ 91 h 320"/>
                  <a:gd name="T16" fmla="*/ 52 w 345"/>
                  <a:gd name="T17" fmla="*/ 257 h 320"/>
                  <a:gd name="T18" fmla="*/ 231 w 345"/>
                  <a:gd name="T19" fmla="*/ 279 h 320"/>
                  <a:gd name="T20" fmla="*/ 320 w 345"/>
                  <a:gd name="T21" fmla="*/ 134 h 320"/>
                  <a:gd name="T22" fmla="*/ 314 w 345"/>
                  <a:gd name="T23" fmla="*/ 136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5" h="320">
                    <a:moveTo>
                      <a:pt x="314" y="136"/>
                    </a:moveTo>
                    <a:cubicBezTo>
                      <a:pt x="345" y="263"/>
                      <a:pt x="167" y="320"/>
                      <a:pt x="75" y="266"/>
                    </a:cubicBezTo>
                    <a:cubicBezTo>
                      <a:pt x="21" y="234"/>
                      <a:pt x="3" y="164"/>
                      <a:pt x="32" y="109"/>
                    </a:cubicBezTo>
                    <a:cubicBezTo>
                      <a:pt x="60" y="53"/>
                      <a:pt x="124" y="15"/>
                      <a:pt x="186" y="16"/>
                    </a:cubicBezTo>
                    <a:cubicBezTo>
                      <a:pt x="256" y="16"/>
                      <a:pt x="297" y="74"/>
                      <a:pt x="314" y="136"/>
                    </a:cubicBezTo>
                    <a:cubicBezTo>
                      <a:pt x="315" y="140"/>
                      <a:pt x="321" y="138"/>
                      <a:pt x="320" y="134"/>
                    </a:cubicBezTo>
                    <a:cubicBezTo>
                      <a:pt x="305" y="78"/>
                      <a:pt x="270" y="22"/>
                      <a:pt x="208" y="11"/>
                    </a:cubicBezTo>
                    <a:cubicBezTo>
                      <a:pt x="142" y="0"/>
                      <a:pt x="70" y="37"/>
                      <a:pt x="34" y="91"/>
                    </a:cubicBezTo>
                    <a:cubicBezTo>
                      <a:pt x="0" y="143"/>
                      <a:pt x="4" y="214"/>
                      <a:pt x="52" y="257"/>
                    </a:cubicBezTo>
                    <a:cubicBezTo>
                      <a:pt x="100" y="300"/>
                      <a:pt x="174" y="299"/>
                      <a:pt x="231" y="279"/>
                    </a:cubicBezTo>
                    <a:cubicBezTo>
                      <a:pt x="296" y="256"/>
                      <a:pt x="337" y="204"/>
                      <a:pt x="320" y="134"/>
                    </a:cubicBezTo>
                    <a:cubicBezTo>
                      <a:pt x="319" y="130"/>
                      <a:pt x="313" y="132"/>
                      <a:pt x="314" y="136"/>
                    </a:cubicBezTo>
                  </a:path>
                </a:pathLst>
              </a:custGeom>
              <a:solidFill>
                <a:srgbClr val="323A5B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350">
                  <a:cs typeface="+mn-ea"/>
                  <a:sym typeface="+mn-lt"/>
                </a:endParaRPr>
              </a:p>
            </p:txBody>
          </p:sp>
          <p:sp>
            <p:nvSpPr>
              <p:cNvPr id="17" name="Freeform 219">
                <a:extLst>
                  <a:ext uri="{FF2B5EF4-FFF2-40B4-BE49-F238E27FC236}">
                    <a16:creationId xmlns:a16="http://schemas.microsoft.com/office/drawing/2014/main" id="{245B537F-E570-C244-9C8A-D3D2605469B6}"/>
                  </a:ext>
                </a:extLst>
              </p:cNvPr>
              <p:cNvSpPr/>
              <p:nvPr/>
            </p:nvSpPr>
            <p:spPr bwMode="auto">
              <a:xfrm>
                <a:off x="7002931" y="1307259"/>
                <a:ext cx="3379217" cy="3030722"/>
              </a:xfrm>
              <a:custGeom>
                <a:avLst/>
                <a:gdLst>
                  <a:gd name="T0" fmla="*/ 93 w 363"/>
                  <a:gd name="T1" fmla="*/ 252 h 326"/>
                  <a:gd name="T2" fmla="*/ 253 w 363"/>
                  <a:gd name="T3" fmla="*/ 20 h 326"/>
                  <a:gd name="T4" fmla="*/ 352 w 363"/>
                  <a:gd name="T5" fmla="*/ 126 h 326"/>
                  <a:gd name="T6" fmla="*/ 285 w 363"/>
                  <a:gd name="T7" fmla="*/ 267 h 326"/>
                  <a:gd name="T8" fmla="*/ 186 w 363"/>
                  <a:gd name="T9" fmla="*/ 302 h 326"/>
                  <a:gd name="T10" fmla="*/ 93 w 363"/>
                  <a:gd name="T11" fmla="*/ 252 h 326"/>
                  <a:gd name="T12" fmla="*/ 88 w 363"/>
                  <a:gd name="T13" fmla="*/ 257 h 326"/>
                  <a:gd name="T14" fmla="*/ 260 w 363"/>
                  <a:gd name="T15" fmla="*/ 292 h 326"/>
                  <a:gd name="T16" fmla="*/ 358 w 363"/>
                  <a:gd name="T17" fmla="*/ 141 h 326"/>
                  <a:gd name="T18" fmla="*/ 277 w 363"/>
                  <a:gd name="T19" fmla="*/ 17 h 326"/>
                  <a:gd name="T20" fmla="*/ 107 w 363"/>
                  <a:gd name="T21" fmla="*/ 82 h 326"/>
                  <a:gd name="T22" fmla="*/ 88 w 363"/>
                  <a:gd name="T23" fmla="*/ 257 h 326"/>
                  <a:gd name="T24" fmla="*/ 93 w 363"/>
                  <a:gd name="T25" fmla="*/ 252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3" h="326">
                    <a:moveTo>
                      <a:pt x="93" y="252"/>
                    </a:moveTo>
                    <a:cubicBezTo>
                      <a:pt x="0" y="157"/>
                      <a:pt x="150" y="14"/>
                      <a:pt x="253" y="20"/>
                    </a:cubicBezTo>
                    <a:cubicBezTo>
                      <a:pt x="309" y="24"/>
                      <a:pt x="351" y="70"/>
                      <a:pt x="352" y="126"/>
                    </a:cubicBezTo>
                    <a:cubicBezTo>
                      <a:pt x="353" y="179"/>
                      <a:pt x="325" y="233"/>
                      <a:pt x="285" y="267"/>
                    </a:cubicBezTo>
                    <a:cubicBezTo>
                      <a:pt x="257" y="291"/>
                      <a:pt x="223" y="306"/>
                      <a:pt x="186" y="302"/>
                    </a:cubicBezTo>
                    <a:cubicBezTo>
                      <a:pt x="150" y="298"/>
                      <a:pt x="119" y="277"/>
                      <a:pt x="93" y="252"/>
                    </a:cubicBezTo>
                    <a:cubicBezTo>
                      <a:pt x="90" y="250"/>
                      <a:pt x="85" y="254"/>
                      <a:pt x="88" y="257"/>
                    </a:cubicBezTo>
                    <a:cubicBezTo>
                      <a:pt x="135" y="302"/>
                      <a:pt x="200" y="326"/>
                      <a:pt x="260" y="292"/>
                    </a:cubicBezTo>
                    <a:cubicBezTo>
                      <a:pt x="314" y="262"/>
                      <a:pt x="353" y="202"/>
                      <a:pt x="358" y="141"/>
                    </a:cubicBezTo>
                    <a:cubicBezTo>
                      <a:pt x="363" y="86"/>
                      <a:pt x="332" y="33"/>
                      <a:pt x="277" y="17"/>
                    </a:cubicBezTo>
                    <a:cubicBezTo>
                      <a:pt x="214" y="0"/>
                      <a:pt x="149" y="38"/>
                      <a:pt x="107" y="82"/>
                    </a:cubicBezTo>
                    <a:cubicBezTo>
                      <a:pt x="59" y="131"/>
                      <a:pt x="35" y="202"/>
                      <a:pt x="88" y="257"/>
                    </a:cubicBezTo>
                    <a:cubicBezTo>
                      <a:pt x="91" y="260"/>
                      <a:pt x="96" y="255"/>
                      <a:pt x="93" y="252"/>
                    </a:cubicBezTo>
                  </a:path>
                </a:pathLst>
              </a:custGeom>
              <a:solidFill>
                <a:srgbClr val="0063A2"/>
              </a:solidFill>
              <a:ln w="9525">
                <a:solidFill>
                  <a:srgbClr val="0063A2"/>
                </a:solidFill>
                <a:round/>
              </a:ln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350">
                  <a:cs typeface="+mn-ea"/>
                  <a:sym typeface="+mn-lt"/>
                </a:endParaRPr>
              </a:p>
            </p:txBody>
          </p:sp>
          <p:sp>
            <p:nvSpPr>
              <p:cNvPr id="18" name="Freeform 220">
                <a:extLst>
                  <a:ext uri="{FF2B5EF4-FFF2-40B4-BE49-F238E27FC236}">
                    <a16:creationId xmlns:a16="http://schemas.microsoft.com/office/drawing/2014/main" id="{674E58A7-3332-824A-AB88-03FD3FD7E466}"/>
                  </a:ext>
                </a:extLst>
              </p:cNvPr>
              <p:cNvSpPr/>
              <p:nvPr/>
            </p:nvSpPr>
            <p:spPr bwMode="auto">
              <a:xfrm>
                <a:off x="7598112" y="2321415"/>
                <a:ext cx="446386" cy="418976"/>
              </a:xfrm>
              <a:custGeom>
                <a:avLst/>
                <a:gdLst>
                  <a:gd name="T0" fmla="*/ 3 w 48"/>
                  <a:gd name="T1" fmla="*/ 44 h 45"/>
                  <a:gd name="T2" fmla="*/ 47 w 48"/>
                  <a:gd name="T3" fmla="*/ 3 h 45"/>
                  <a:gd name="T4" fmla="*/ 46 w 48"/>
                  <a:gd name="T5" fmla="*/ 1 h 45"/>
                  <a:gd name="T6" fmla="*/ 1 w 48"/>
                  <a:gd name="T7" fmla="*/ 42 h 45"/>
                  <a:gd name="T8" fmla="*/ 3 w 48"/>
                  <a:gd name="T9" fmla="*/ 4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5">
                    <a:moveTo>
                      <a:pt x="3" y="44"/>
                    </a:moveTo>
                    <a:cubicBezTo>
                      <a:pt x="17" y="30"/>
                      <a:pt x="33" y="17"/>
                      <a:pt x="47" y="3"/>
                    </a:cubicBezTo>
                    <a:cubicBezTo>
                      <a:pt x="48" y="2"/>
                      <a:pt x="47" y="0"/>
                      <a:pt x="46" y="1"/>
                    </a:cubicBezTo>
                    <a:cubicBezTo>
                      <a:pt x="31" y="14"/>
                      <a:pt x="15" y="28"/>
                      <a:pt x="1" y="42"/>
                    </a:cubicBezTo>
                    <a:cubicBezTo>
                      <a:pt x="0" y="43"/>
                      <a:pt x="2" y="45"/>
                      <a:pt x="3" y="44"/>
                    </a:cubicBezTo>
                  </a:path>
                </a:pathLst>
              </a:custGeom>
              <a:solidFill>
                <a:srgbClr val="D7B5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350">
                  <a:cs typeface="+mn-ea"/>
                  <a:sym typeface="+mn-lt"/>
                </a:endParaRPr>
              </a:p>
            </p:txBody>
          </p:sp>
          <p:sp>
            <p:nvSpPr>
              <p:cNvPr id="19" name="Freeform 221">
                <a:extLst>
                  <a:ext uri="{FF2B5EF4-FFF2-40B4-BE49-F238E27FC236}">
                    <a16:creationId xmlns:a16="http://schemas.microsoft.com/office/drawing/2014/main" id="{753B0F0A-C729-2847-BFB1-E0B9919A6003}"/>
                  </a:ext>
                </a:extLst>
              </p:cNvPr>
              <p:cNvSpPr/>
              <p:nvPr/>
            </p:nvSpPr>
            <p:spPr bwMode="auto">
              <a:xfrm>
                <a:off x="7570702" y="2442801"/>
                <a:ext cx="540361" cy="481626"/>
              </a:xfrm>
              <a:custGeom>
                <a:avLst/>
                <a:gdLst>
                  <a:gd name="T0" fmla="*/ 3 w 58"/>
                  <a:gd name="T1" fmla="*/ 51 h 52"/>
                  <a:gd name="T2" fmla="*/ 57 w 58"/>
                  <a:gd name="T3" fmla="*/ 2 h 52"/>
                  <a:gd name="T4" fmla="*/ 55 w 58"/>
                  <a:gd name="T5" fmla="*/ 1 h 52"/>
                  <a:gd name="T6" fmla="*/ 1 w 58"/>
                  <a:gd name="T7" fmla="*/ 49 h 52"/>
                  <a:gd name="T8" fmla="*/ 3 w 58"/>
                  <a:gd name="T9" fmla="*/ 5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2">
                    <a:moveTo>
                      <a:pt x="3" y="51"/>
                    </a:moveTo>
                    <a:cubicBezTo>
                      <a:pt x="21" y="35"/>
                      <a:pt x="39" y="19"/>
                      <a:pt x="57" y="2"/>
                    </a:cubicBezTo>
                    <a:cubicBezTo>
                      <a:pt x="58" y="1"/>
                      <a:pt x="56" y="0"/>
                      <a:pt x="55" y="1"/>
                    </a:cubicBezTo>
                    <a:cubicBezTo>
                      <a:pt x="36" y="16"/>
                      <a:pt x="19" y="33"/>
                      <a:pt x="1" y="49"/>
                    </a:cubicBezTo>
                    <a:cubicBezTo>
                      <a:pt x="0" y="50"/>
                      <a:pt x="1" y="52"/>
                      <a:pt x="3" y="51"/>
                    </a:cubicBezTo>
                  </a:path>
                </a:pathLst>
              </a:custGeom>
              <a:solidFill>
                <a:srgbClr val="D7B5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350">
                  <a:cs typeface="+mn-ea"/>
                  <a:sym typeface="+mn-lt"/>
                </a:endParaRPr>
              </a:p>
            </p:txBody>
          </p:sp>
          <p:sp>
            <p:nvSpPr>
              <p:cNvPr id="20" name="Freeform 222">
                <a:extLst>
                  <a:ext uri="{FF2B5EF4-FFF2-40B4-BE49-F238E27FC236}">
                    <a16:creationId xmlns:a16="http://schemas.microsoft.com/office/drawing/2014/main" id="{28C3B0FD-FF30-B249-A910-8596FD45AA4D}"/>
                  </a:ext>
                </a:extLst>
              </p:cNvPr>
              <p:cNvSpPr/>
              <p:nvPr/>
            </p:nvSpPr>
            <p:spPr bwMode="auto">
              <a:xfrm>
                <a:off x="7551124" y="2583765"/>
                <a:ext cx="642169" cy="528614"/>
              </a:xfrm>
              <a:custGeom>
                <a:avLst/>
                <a:gdLst>
                  <a:gd name="T0" fmla="*/ 3 w 69"/>
                  <a:gd name="T1" fmla="*/ 56 h 57"/>
                  <a:gd name="T2" fmla="*/ 68 w 69"/>
                  <a:gd name="T3" fmla="*/ 3 h 57"/>
                  <a:gd name="T4" fmla="*/ 67 w 69"/>
                  <a:gd name="T5" fmla="*/ 1 h 57"/>
                  <a:gd name="T6" fmla="*/ 1 w 69"/>
                  <a:gd name="T7" fmla="*/ 54 h 57"/>
                  <a:gd name="T8" fmla="*/ 3 w 69"/>
                  <a:gd name="T9" fmla="*/ 5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57">
                    <a:moveTo>
                      <a:pt x="3" y="56"/>
                    </a:moveTo>
                    <a:cubicBezTo>
                      <a:pt x="23" y="36"/>
                      <a:pt x="45" y="19"/>
                      <a:pt x="68" y="3"/>
                    </a:cubicBezTo>
                    <a:cubicBezTo>
                      <a:pt x="69" y="2"/>
                      <a:pt x="68" y="0"/>
                      <a:pt x="67" y="1"/>
                    </a:cubicBezTo>
                    <a:cubicBezTo>
                      <a:pt x="43" y="16"/>
                      <a:pt x="21" y="34"/>
                      <a:pt x="1" y="54"/>
                    </a:cubicBezTo>
                    <a:cubicBezTo>
                      <a:pt x="0" y="55"/>
                      <a:pt x="2" y="57"/>
                      <a:pt x="3" y="56"/>
                    </a:cubicBezTo>
                  </a:path>
                </a:pathLst>
              </a:custGeom>
              <a:solidFill>
                <a:srgbClr val="D7B5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350">
                  <a:cs typeface="+mn-ea"/>
                  <a:sym typeface="+mn-lt"/>
                </a:endParaRPr>
              </a:p>
            </p:txBody>
          </p:sp>
          <p:sp>
            <p:nvSpPr>
              <p:cNvPr id="21" name="Freeform 223">
                <a:extLst>
                  <a:ext uri="{FF2B5EF4-FFF2-40B4-BE49-F238E27FC236}">
                    <a16:creationId xmlns:a16="http://schemas.microsoft.com/office/drawing/2014/main" id="{3C2E9C6E-CA1B-1A4D-8104-BD3C00286427}"/>
                  </a:ext>
                </a:extLst>
              </p:cNvPr>
              <p:cNvSpPr/>
              <p:nvPr/>
            </p:nvSpPr>
            <p:spPr bwMode="auto">
              <a:xfrm>
                <a:off x="7570702" y="2712982"/>
                <a:ext cx="696988" cy="528614"/>
              </a:xfrm>
              <a:custGeom>
                <a:avLst/>
                <a:gdLst>
                  <a:gd name="T0" fmla="*/ 3 w 75"/>
                  <a:gd name="T1" fmla="*/ 56 h 57"/>
                  <a:gd name="T2" fmla="*/ 74 w 75"/>
                  <a:gd name="T3" fmla="*/ 3 h 57"/>
                  <a:gd name="T4" fmla="*/ 73 w 75"/>
                  <a:gd name="T5" fmla="*/ 1 h 57"/>
                  <a:gd name="T6" fmla="*/ 2 w 75"/>
                  <a:gd name="T7" fmla="*/ 55 h 57"/>
                  <a:gd name="T8" fmla="*/ 3 w 75"/>
                  <a:gd name="T9" fmla="*/ 5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57">
                    <a:moveTo>
                      <a:pt x="3" y="56"/>
                    </a:moveTo>
                    <a:cubicBezTo>
                      <a:pt x="26" y="37"/>
                      <a:pt x="50" y="20"/>
                      <a:pt x="74" y="3"/>
                    </a:cubicBezTo>
                    <a:cubicBezTo>
                      <a:pt x="75" y="2"/>
                      <a:pt x="74" y="0"/>
                      <a:pt x="73" y="1"/>
                    </a:cubicBezTo>
                    <a:cubicBezTo>
                      <a:pt x="48" y="16"/>
                      <a:pt x="24" y="35"/>
                      <a:pt x="2" y="55"/>
                    </a:cubicBezTo>
                    <a:cubicBezTo>
                      <a:pt x="0" y="56"/>
                      <a:pt x="2" y="57"/>
                      <a:pt x="3" y="56"/>
                    </a:cubicBezTo>
                  </a:path>
                </a:pathLst>
              </a:custGeom>
              <a:solidFill>
                <a:srgbClr val="D7B5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350">
                  <a:cs typeface="+mn-ea"/>
                  <a:sym typeface="+mn-lt"/>
                </a:endParaRPr>
              </a:p>
            </p:txBody>
          </p:sp>
          <p:sp>
            <p:nvSpPr>
              <p:cNvPr id="22" name="Freeform 224">
                <a:extLst>
                  <a:ext uri="{FF2B5EF4-FFF2-40B4-BE49-F238E27FC236}">
                    <a16:creationId xmlns:a16="http://schemas.microsoft.com/office/drawing/2014/main" id="{8EF362E1-B736-064F-BA3A-DBC5FDF90F15}"/>
                  </a:ext>
                </a:extLst>
              </p:cNvPr>
              <p:cNvSpPr/>
              <p:nvPr/>
            </p:nvSpPr>
            <p:spPr bwMode="auto">
              <a:xfrm>
                <a:off x="7617690" y="2881355"/>
                <a:ext cx="716566" cy="481626"/>
              </a:xfrm>
              <a:custGeom>
                <a:avLst/>
                <a:gdLst>
                  <a:gd name="T0" fmla="*/ 3 w 77"/>
                  <a:gd name="T1" fmla="*/ 51 h 52"/>
                  <a:gd name="T2" fmla="*/ 76 w 77"/>
                  <a:gd name="T3" fmla="*/ 2 h 52"/>
                  <a:gd name="T4" fmla="*/ 74 w 77"/>
                  <a:gd name="T5" fmla="*/ 0 h 52"/>
                  <a:gd name="T6" fmla="*/ 1 w 77"/>
                  <a:gd name="T7" fmla="*/ 49 h 52"/>
                  <a:gd name="T8" fmla="*/ 3 w 77"/>
                  <a:gd name="T9" fmla="*/ 5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52">
                    <a:moveTo>
                      <a:pt x="3" y="51"/>
                    </a:moveTo>
                    <a:cubicBezTo>
                      <a:pt x="27" y="35"/>
                      <a:pt x="52" y="19"/>
                      <a:pt x="76" y="2"/>
                    </a:cubicBezTo>
                    <a:cubicBezTo>
                      <a:pt x="77" y="1"/>
                      <a:pt x="76" y="0"/>
                      <a:pt x="74" y="0"/>
                    </a:cubicBezTo>
                    <a:cubicBezTo>
                      <a:pt x="50" y="15"/>
                      <a:pt x="26" y="33"/>
                      <a:pt x="1" y="49"/>
                    </a:cubicBezTo>
                    <a:cubicBezTo>
                      <a:pt x="0" y="50"/>
                      <a:pt x="1" y="52"/>
                      <a:pt x="3" y="51"/>
                    </a:cubicBezTo>
                  </a:path>
                </a:pathLst>
              </a:custGeom>
              <a:solidFill>
                <a:srgbClr val="D7B5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350">
                  <a:cs typeface="+mn-ea"/>
                  <a:sym typeface="+mn-lt"/>
                </a:endParaRPr>
              </a:p>
            </p:txBody>
          </p:sp>
          <p:sp>
            <p:nvSpPr>
              <p:cNvPr id="23" name="Freeform 225">
                <a:extLst>
                  <a:ext uri="{FF2B5EF4-FFF2-40B4-BE49-F238E27FC236}">
                    <a16:creationId xmlns:a16="http://schemas.microsoft.com/office/drawing/2014/main" id="{72E9269C-C23F-4A4C-AE42-D23D2FA31D80}"/>
                  </a:ext>
                </a:extLst>
              </p:cNvPr>
              <p:cNvSpPr/>
              <p:nvPr/>
            </p:nvSpPr>
            <p:spPr bwMode="auto">
              <a:xfrm>
                <a:off x="7707751" y="3010572"/>
                <a:ext cx="673494" cy="473795"/>
              </a:xfrm>
              <a:custGeom>
                <a:avLst/>
                <a:gdLst>
                  <a:gd name="T0" fmla="*/ 2 w 72"/>
                  <a:gd name="T1" fmla="*/ 50 h 51"/>
                  <a:gd name="T2" fmla="*/ 70 w 72"/>
                  <a:gd name="T3" fmla="*/ 3 h 51"/>
                  <a:gd name="T4" fmla="*/ 69 w 72"/>
                  <a:gd name="T5" fmla="*/ 1 h 51"/>
                  <a:gd name="T6" fmla="*/ 1 w 72"/>
                  <a:gd name="T7" fmla="*/ 48 h 51"/>
                  <a:gd name="T8" fmla="*/ 2 w 72"/>
                  <a:gd name="T9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51">
                    <a:moveTo>
                      <a:pt x="2" y="50"/>
                    </a:moveTo>
                    <a:cubicBezTo>
                      <a:pt x="24" y="32"/>
                      <a:pt x="47" y="17"/>
                      <a:pt x="70" y="3"/>
                    </a:cubicBezTo>
                    <a:cubicBezTo>
                      <a:pt x="72" y="2"/>
                      <a:pt x="71" y="0"/>
                      <a:pt x="69" y="1"/>
                    </a:cubicBezTo>
                    <a:cubicBezTo>
                      <a:pt x="45" y="14"/>
                      <a:pt x="22" y="30"/>
                      <a:pt x="1" y="48"/>
                    </a:cubicBezTo>
                    <a:cubicBezTo>
                      <a:pt x="0" y="49"/>
                      <a:pt x="1" y="51"/>
                      <a:pt x="2" y="50"/>
                    </a:cubicBezTo>
                  </a:path>
                </a:pathLst>
              </a:custGeom>
              <a:solidFill>
                <a:srgbClr val="D7B5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350">
                  <a:cs typeface="+mn-ea"/>
                  <a:sym typeface="+mn-lt"/>
                </a:endParaRPr>
              </a:p>
            </p:txBody>
          </p:sp>
          <p:sp>
            <p:nvSpPr>
              <p:cNvPr id="24" name="Freeform 226">
                <a:extLst>
                  <a:ext uri="{FF2B5EF4-FFF2-40B4-BE49-F238E27FC236}">
                    <a16:creationId xmlns:a16="http://schemas.microsoft.com/office/drawing/2014/main" id="{ACCCACD4-7E89-AE4F-8FC2-8968AA83EA0C}"/>
                  </a:ext>
                </a:extLst>
              </p:cNvPr>
              <p:cNvSpPr/>
              <p:nvPr/>
            </p:nvSpPr>
            <p:spPr bwMode="auto">
              <a:xfrm>
                <a:off x="8173714" y="3120211"/>
                <a:ext cx="223193" cy="207530"/>
              </a:xfrm>
              <a:custGeom>
                <a:avLst/>
                <a:gdLst>
                  <a:gd name="T0" fmla="*/ 3 w 24"/>
                  <a:gd name="T1" fmla="*/ 21 h 22"/>
                  <a:gd name="T2" fmla="*/ 23 w 24"/>
                  <a:gd name="T3" fmla="*/ 2 h 22"/>
                  <a:gd name="T4" fmla="*/ 22 w 24"/>
                  <a:gd name="T5" fmla="*/ 1 h 22"/>
                  <a:gd name="T6" fmla="*/ 1 w 24"/>
                  <a:gd name="T7" fmla="*/ 19 h 22"/>
                  <a:gd name="T8" fmla="*/ 3 w 24"/>
                  <a:gd name="T9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2">
                    <a:moveTo>
                      <a:pt x="3" y="21"/>
                    </a:moveTo>
                    <a:cubicBezTo>
                      <a:pt x="10" y="16"/>
                      <a:pt x="16" y="8"/>
                      <a:pt x="23" y="2"/>
                    </a:cubicBezTo>
                    <a:cubicBezTo>
                      <a:pt x="24" y="2"/>
                      <a:pt x="23" y="0"/>
                      <a:pt x="22" y="1"/>
                    </a:cubicBezTo>
                    <a:cubicBezTo>
                      <a:pt x="14" y="6"/>
                      <a:pt x="9" y="14"/>
                      <a:pt x="1" y="19"/>
                    </a:cubicBezTo>
                    <a:cubicBezTo>
                      <a:pt x="0" y="20"/>
                      <a:pt x="1" y="22"/>
                      <a:pt x="3" y="21"/>
                    </a:cubicBezTo>
                  </a:path>
                </a:pathLst>
              </a:custGeom>
              <a:solidFill>
                <a:srgbClr val="D7B5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350">
                  <a:cs typeface="+mn-ea"/>
                  <a:sym typeface="+mn-lt"/>
                </a:endParaRPr>
              </a:p>
            </p:txBody>
          </p:sp>
          <p:sp>
            <p:nvSpPr>
              <p:cNvPr id="25" name="Freeform 227">
                <a:extLst>
                  <a:ext uri="{FF2B5EF4-FFF2-40B4-BE49-F238E27FC236}">
                    <a16:creationId xmlns:a16="http://schemas.microsoft.com/office/drawing/2014/main" id="{524A2A05-F412-0D4E-9746-7163953916AD}"/>
                  </a:ext>
                </a:extLst>
              </p:cNvPr>
              <p:cNvSpPr/>
              <p:nvPr/>
            </p:nvSpPr>
            <p:spPr bwMode="auto">
              <a:xfrm>
                <a:off x="7077329" y="4173524"/>
                <a:ext cx="46988" cy="325000"/>
              </a:xfrm>
              <a:custGeom>
                <a:avLst/>
                <a:gdLst>
                  <a:gd name="T0" fmla="*/ 0 w 5"/>
                  <a:gd name="T1" fmla="*/ 1 h 35"/>
                  <a:gd name="T2" fmla="*/ 3 w 5"/>
                  <a:gd name="T3" fmla="*/ 34 h 35"/>
                  <a:gd name="T4" fmla="*/ 5 w 5"/>
                  <a:gd name="T5" fmla="*/ 34 h 35"/>
                  <a:gd name="T6" fmla="*/ 2 w 5"/>
                  <a:gd name="T7" fmla="*/ 1 h 35"/>
                  <a:gd name="T8" fmla="*/ 0 w 5"/>
                  <a:gd name="T9" fmla="*/ 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5">
                    <a:moveTo>
                      <a:pt x="0" y="1"/>
                    </a:moveTo>
                    <a:cubicBezTo>
                      <a:pt x="0" y="12"/>
                      <a:pt x="1" y="23"/>
                      <a:pt x="3" y="34"/>
                    </a:cubicBezTo>
                    <a:cubicBezTo>
                      <a:pt x="3" y="35"/>
                      <a:pt x="5" y="35"/>
                      <a:pt x="5" y="34"/>
                    </a:cubicBezTo>
                    <a:cubicBezTo>
                      <a:pt x="5" y="23"/>
                      <a:pt x="4" y="11"/>
                      <a:pt x="2" y="1"/>
                    </a:cubicBezTo>
                    <a:cubicBezTo>
                      <a:pt x="2" y="0"/>
                      <a:pt x="0" y="0"/>
                      <a:pt x="0" y="1"/>
                    </a:cubicBezTo>
                  </a:path>
                </a:pathLst>
              </a:custGeom>
              <a:solidFill>
                <a:srgbClr val="D7B5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350">
                  <a:cs typeface="+mn-ea"/>
                  <a:sym typeface="+mn-lt"/>
                </a:endParaRPr>
              </a:p>
            </p:txBody>
          </p:sp>
          <p:sp>
            <p:nvSpPr>
              <p:cNvPr id="26" name="Freeform 228">
                <a:extLst>
                  <a:ext uri="{FF2B5EF4-FFF2-40B4-BE49-F238E27FC236}">
                    <a16:creationId xmlns:a16="http://schemas.microsoft.com/office/drawing/2014/main" id="{3C701384-20FA-5D4E-9FE2-3CB1F8401137}"/>
                  </a:ext>
                </a:extLst>
              </p:cNvPr>
              <p:cNvSpPr/>
              <p:nvPr/>
            </p:nvSpPr>
            <p:spPr bwMode="auto">
              <a:xfrm>
                <a:off x="7171305" y="4005150"/>
                <a:ext cx="54819" cy="493373"/>
              </a:xfrm>
              <a:custGeom>
                <a:avLst/>
                <a:gdLst>
                  <a:gd name="T0" fmla="*/ 0 w 6"/>
                  <a:gd name="T1" fmla="*/ 1 h 53"/>
                  <a:gd name="T2" fmla="*/ 4 w 6"/>
                  <a:gd name="T3" fmla="*/ 52 h 53"/>
                  <a:gd name="T4" fmla="*/ 6 w 6"/>
                  <a:gd name="T5" fmla="*/ 52 h 53"/>
                  <a:gd name="T6" fmla="*/ 3 w 6"/>
                  <a:gd name="T7" fmla="*/ 1 h 53"/>
                  <a:gd name="T8" fmla="*/ 0 w 6"/>
                  <a:gd name="T9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3">
                    <a:moveTo>
                      <a:pt x="0" y="1"/>
                    </a:moveTo>
                    <a:cubicBezTo>
                      <a:pt x="1" y="18"/>
                      <a:pt x="2" y="35"/>
                      <a:pt x="4" y="52"/>
                    </a:cubicBezTo>
                    <a:cubicBezTo>
                      <a:pt x="4" y="53"/>
                      <a:pt x="6" y="53"/>
                      <a:pt x="6" y="52"/>
                    </a:cubicBezTo>
                    <a:cubicBezTo>
                      <a:pt x="6" y="35"/>
                      <a:pt x="4" y="18"/>
                      <a:pt x="3" y="1"/>
                    </a:cubicBezTo>
                    <a:cubicBezTo>
                      <a:pt x="3" y="0"/>
                      <a:pt x="0" y="0"/>
                      <a:pt x="0" y="1"/>
                    </a:cubicBezTo>
                  </a:path>
                </a:pathLst>
              </a:custGeom>
              <a:solidFill>
                <a:srgbClr val="D7B5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350">
                  <a:cs typeface="+mn-ea"/>
                  <a:sym typeface="+mn-lt"/>
                </a:endParaRPr>
              </a:p>
            </p:txBody>
          </p:sp>
          <p:sp>
            <p:nvSpPr>
              <p:cNvPr id="27" name="Freeform 229">
                <a:extLst>
                  <a:ext uri="{FF2B5EF4-FFF2-40B4-BE49-F238E27FC236}">
                    <a16:creationId xmlns:a16="http://schemas.microsoft.com/office/drawing/2014/main" id="{F9E4050F-17E4-7D45-B96B-3C6074ED37CA}"/>
                  </a:ext>
                </a:extLst>
              </p:cNvPr>
              <p:cNvSpPr/>
              <p:nvPr/>
            </p:nvSpPr>
            <p:spPr bwMode="auto">
              <a:xfrm>
                <a:off x="7280943" y="3856355"/>
                <a:ext cx="74398" cy="603012"/>
              </a:xfrm>
              <a:custGeom>
                <a:avLst/>
                <a:gdLst>
                  <a:gd name="T0" fmla="*/ 0 w 8"/>
                  <a:gd name="T1" fmla="*/ 1 h 65"/>
                  <a:gd name="T2" fmla="*/ 5 w 8"/>
                  <a:gd name="T3" fmla="*/ 64 h 65"/>
                  <a:gd name="T4" fmla="*/ 8 w 8"/>
                  <a:gd name="T5" fmla="*/ 64 h 65"/>
                  <a:gd name="T6" fmla="*/ 7 w 8"/>
                  <a:gd name="T7" fmla="*/ 57 h 65"/>
                  <a:gd name="T8" fmla="*/ 5 w 8"/>
                  <a:gd name="T9" fmla="*/ 57 h 65"/>
                  <a:gd name="T10" fmla="*/ 5 w 8"/>
                  <a:gd name="T11" fmla="*/ 64 h 65"/>
                  <a:gd name="T12" fmla="*/ 8 w 8"/>
                  <a:gd name="T13" fmla="*/ 64 h 65"/>
                  <a:gd name="T14" fmla="*/ 2 w 8"/>
                  <a:gd name="T15" fmla="*/ 1 h 65"/>
                  <a:gd name="T16" fmla="*/ 0 w 8"/>
                  <a:gd name="T17" fmla="*/ 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65">
                    <a:moveTo>
                      <a:pt x="0" y="1"/>
                    </a:moveTo>
                    <a:cubicBezTo>
                      <a:pt x="1" y="22"/>
                      <a:pt x="3" y="43"/>
                      <a:pt x="5" y="64"/>
                    </a:cubicBezTo>
                    <a:cubicBezTo>
                      <a:pt x="5" y="65"/>
                      <a:pt x="8" y="65"/>
                      <a:pt x="8" y="64"/>
                    </a:cubicBezTo>
                    <a:cubicBezTo>
                      <a:pt x="8" y="62"/>
                      <a:pt x="8" y="60"/>
                      <a:pt x="7" y="57"/>
                    </a:cubicBezTo>
                    <a:cubicBezTo>
                      <a:pt x="7" y="56"/>
                      <a:pt x="5" y="56"/>
                      <a:pt x="5" y="57"/>
                    </a:cubicBezTo>
                    <a:cubicBezTo>
                      <a:pt x="5" y="60"/>
                      <a:pt x="5" y="62"/>
                      <a:pt x="5" y="64"/>
                    </a:cubicBezTo>
                    <a:cubicBezTo>
                      <a:pt x="8" y="64"/>
                      <a:pt x="8" y="64"/>
                      <a:pt x="8" y="64"/>
                    </a:cubicBezTo>
                    <a:cubicBezTo>
                      <a:pt x="5" y="43"/>
                      <a:pt x="4" y="22"/>
                      <a:pt x="2" y="1"/>
                    </a:cubicBezTo>
                    <a:cubicBezTo>
                      <a:pt x="2" y="0"/>
                      <a:pt x="0" y="0"/>
                      <a:pt x="0" y="1"/>
                    </a:cubicBezTo>
                  </a:path>
                </a:pathLst>
              </a:custGeom>
              <a:solidFill>
                <a:srgbClr val="D7B5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350">
                  <a:cs typeface="+mn-ea"/>
                  <a:sym typeface="+mn-lt"/>
                </a:endParaRPr>
              </a:p>
            </p:txBody>
          </p:sp>
          <p:sp>
            <p:nvSpPr>
              <p:cNvPr id="28" name="Freeform 230">
                <a:extLst>
                  <a:ext uri="{FF2B5EF4-FFF2-40B4-BE49-F238E27FC236}">
                    <a16:creationId xmlns:a16="http://schemas.microsoft.com/office/drawing/2014/main" id="{4CEEDFB9-9510-774A-9FF1-05CBECA265AE}"/>
                  </a:ext>
                </a:extLst>
              </p:cNvPr>
              <p:cNvSpPr/>
              <p:nvPr/>
            </p:nvSpPr>
            <p:spPr bwMode="auto">
              <a:xfrm>
                <a:off x="7410160" y="3715391"/>
                <a:ext cx="86145" cy="728313"/>
              </a:xfrm>
              <a:custGeom>
                <a:avLst/>
                <a:gdLst>
                  <a:gd name="T0" fmla="*/ 0 w 9"/>
                  <a:gd name="T1" fmla="*/ 1 h 78"/>
                  <a:gd name="T2" fmla="*/ 7 w 9"/>
                  <a:gd name="T3" fmla="*/ 76 h 78"/>
                  <a:gd name="T4" fmla="*/ 9 w 9"/>
                  <a:gd name="T5" fmla="*/ 76 h 78"/>
                  <a:gd name="T6" fmla="*/ 2 w 9"/>
                  <a:gd name="T7" fmla="*/ 1 h 78"/>
                  <a:gd name="T8" fmla="*/ 0 w 9"/>
                  <a:gd name="T9" fmla="*/ 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78">
                    <a:moveTo>
                      <a:pt x="0" y="1"/>
                    </a:moveTo>
                    <a:cubicBezTo>
                      <a:pt x="2" y="26"/>
                      <a:pt x="3" y="52"/>
                      <a:pt x="7" y="76"/>
                    </a:cubicBezTo>
                    <a:cubicBezTo>
                      <a:pt x="7" y="78"/>
                      <a:pt x="9" y="77"/>
                      <a:pt x="9" y="76"/>
                    </a:cubicBezTo>
                    <a:cubicBezTo>
                      <a:pt x="8" y="51"/>
                      <a:pt x="5" y="26"/>
                      <a:pt x="2" y="1"/>
                    </a:cubicBezTo>
                    <a:cubicBezTo>
                      <a:pt x="2" y="0"/>
                      <a:pt x="0" y="0"/>
                      <a:pt x="0" y="1"/>
                    </a:cubicBezTo>
                  </a:path>
                </a:pathLst>
              </a:custGeom>
              <a:solidFill>
                <a:srgbClr val="D7B5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350">
                  <a:cs typeface="+mn-ea"/>
                  <a:sym typeface="+mn-lt"/>
                </a:endParaRPr>
              </a:p>
            </p:txBody>
          </p:sp>
          <p:sp>
            <p:nvSpPr>
              <p:cNvPr id="29" name="Freeform 231">
                <a:extLst>
                  <a:ext uri="{FF2B5EF4-FFF2-40B4-BE49-F238E27FC236}">
                    <a16:creationId xmlns:a16="http://schemas.microsoft.com/office/drawing/2014/main" id="{278D90CA-A932-164C-B142-A15B64D14CD3}"/>
                  </a:ext>
                </a:extLst>
              </p:cNvPr>
              <p:cNvSpPr/>
              <p:nvPr/>
            </p:nvSpPr>
            <p:spPr bwMode="auto">
              <a:xfrm>
                <a:off x="7531546" y="3613584"/>
                <a:ext cx="101807" cy="771385"/>
              </a:xfrm>
              <a:custGeom>
                <a:avLst/>
                <a:gdLst>
                  <a:gd name="T0" fmla="*/ 0 w 11"/>
                  <a:gd name="T1" fmla="*/ 2 h 83"/>
                  <a:gd name="T2" fmla="*/ 9 w 11"/>
                  <a:gd name="T3" fmla="*/ 82 h 83"/>
                  <a:gd name="T4" fmla="*/ 11 w 11"/>
                  <a:gd name="T5" fmla="*/ 82 h 83"/>
                  <a:gd name="T6" fmla="*/ 3 w 11"/>
                  <a:gd name="T7" fmla="*/ 2 h 83"/>
                  <a:gd name="T8" fmla="*/ 0 w 11"/>
                  <a:gd name="T9" fmla="*/ 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3">
                    <a:moveTo>
                      <a:pt x="0" y="2"/>
                    </a:moveTo>
                    <a:cubicBezTo>
                      <a:pt x="2" y="28"/>
                      <a:pt x="5" y="56"/>
                      <a:pt x="9" y="82"/>
                    </a:cubicBezTo>
                    <a:cubicBezTo>
                      <a:pt x="9" y="83"/>
                      <a:pt x="11" y="83"/>
                      <a:pt x="11" y="82"/>
                    </a:cubicBezTo>
                    <a:cubicBezTo>
                      <a:pt x="9" y="55"/>
                      <a:pt x="5" y="28"/>
                      <a:pt x="3" y="2"/>
                    </a:cubicBezTo>
                    <a:cubicBezTo>
                      <a:pt x="3" y="0"/>
                      <a:pt x="0" y="0"/>
                      <a:pt x="0" y="2"/>
                    </a:cubicBezTo>
                  </a:path>
                </a:pathLst>
              </a:custGeom>
              <a:solidFill>
                <a:srgbClr val="D7B5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350">
                  <a:cs typeface="+mn-ea"/>
                  <a:sym typeface="+mn-lt"/>
                </a:endParaRPr>
              </a:p>
            </p:txBody>
          </p:sp>
          <p:sp>
            <p:nvSpPr>
              <p:cNvPr id="30" name="Freeform 232">
                <a:extLst>
                  <a:ext uri="{FF2B5EF4-FFF2-40B4-BE49-F238E27FC236}">
                    <a16:creationId xmlns:a16="http://schemas.microsoft.com/office/drawing/2014/main" id="{CC48D36E-0CFD-4A4A-8741-B082F3567A15}"/>
                  </a:ext>
                </a:extLst>
              </p:cNvPr>
              <p:cNvSpPr/>
              <p:nvPr/>
            </p:nvSpPr>
            <p:spPr bwMode="auto">
              <a:xfrm>
                <a:off x="7672510" y="3519608"/>
                <a:ext cx="82229" cy="810542"/>
              </a:xfrm>
              <a:custGeom>
                <a:avLst/>
                <a:gdLst>
                  <a:gd name="T0" fmla="*/ 0 w 9"/>
                  <a:gd name="T1" fmla="*/ 2 h 87"/>
                  <a:gd name="T2" fmla="*/ 6 w 9"/>
                  <a:gd name="T3" fmla="*/ 85 h 87"/>
                  <a:gd name="T4" fmla="*/ 9 w 9"/>
                  <a:gd name="T5" fmla="*/ 85 h 87"/>
                  <a:gd name="T6" fmla="*/ 2 w 9"/>
                  <a:gd name="T7" fmla="*/ 2 h 87"/>
                  <a:gd name="T8" fmla="*/ 0 w 9"/>
                  <a:gd name="T9" fmla="*/ 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7">
                    <a:moveTo>
                      <a:pt x="0" y="2"/>
                    </a:moveTo>
                    <a:cubicBezTo>
                      <a:pt x="0" y="29"/>
                      <a:pt x="3" y="57"/>
                      <a:pt x="6" y="85"/>
                    </a:cubicBezTo>
                    <a:cubicBezTo>
                      <a:pt x="6" y="87"/>
                      <a:pt x="9" y="87"/>
                      <a:pt x="9" y="85"/>
                    </a:cubicBezTo>
                    <a:cubicBezTo>
                      <a:pt x="6" y="57"/>
                      <a:pt x="4" y="29"/>
                      <a:pt x="2" y="2"/>
                    </a:cubicBezTo>
                    <a:cubicBezTo>
                      <a:pt x="2" y="0"/>
                      <a:pt x="0" y="0"/>
                      <a:pt x="0" y="2"/>
                    </a:cubicBezTo>
                  </a:path>
                </a:pathLst>
              </a:custGeom>
              <a:solidFill>
                <a:srgbClr val="D7B5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350">
                  <a:cs typeface="+mn-ea"/>
                  <a:sym typeface="+mn-lt"/>
                </a:endParaRPr>
              </a:p>
            </p:txBody>
          </p:sp>
          <p:sp>
            <p:nvSpPr>
              <p:cNvPr id="31" name="Freeform 233">
                <a:extLst>
                  <a:ext uri="{FF2B5EF4-FFF2-40B4-BE49-F238E27FC236}">
                    <a16:creationId xmlns:a16="http://schemas.microsoft.com/office/drawing/2014/main" id="{E8337113-2EFC-CB47-A586-837E8D3A6088}"/>
                  </a:ext>
                </a:extLst>
              </p:cNvPr>
              <p:cNvSpPr/>
              <p:nvPr/>
            </p:nvSpPr>
            <p:spPr bwMode="auto">
              <a:xfrm>
                <a:off x="7813473" y="3640994"/>
                <a:ext cx="74398" cy="622590"/>
              </a:xfrm>
              <a:custGeom>
                <a:avLst/>
                <a:gdLst>
                  <a:gd name="T0" fmla="*/ 0 w 8"/>
                  <a:gd name="T1" fmla="*/ 1 h 67"/>
                  <a:gd name="T2" fmla="*/ 5 w 8"/>
                  <a:gd name="T3" fmla="*/ 65 h 67"/>
                  <a:gd name="T4" fmla="*/ 8 w 8"/>
                  <a:gd name="T5" fmla="*/ 65 h 67"/>
                  <a:gd name="T6" fmla="*/ 8 w 8"/>
                  <a:gd name="T7" fmla="*/ 58 h 67"/>
                  <a:gd name="T8" fmla="*/ 5 w 8"/>
                  <a:gd name="T9" fmla="*/ 58 h 67"/>
                  <a:gd name="T10" fmla="*/ 5 w 8"/>
                  <a:gd name="T11" fmla="*/ 65 h 67"/>
                  <a:gd name="T12" fmla="*/ 8 w 8"/>
                  <a:gd name="T13" fmla="*/ 65 h 67"/>
                  <a:gd name="T14" fmla="*/ 2 w 8"/>
                  <a:gd name="T15" fmla="*/ 1 h 67"/>
                  <a:gd name="T16" fmla="*/ 0 w 8"/>
                  <a:gd name="T17" fmla="*/ 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67">
                    <a:moveTo>
                      <a:pt x="0" y="1"/>
                    </a:moveTo>
                    <a:cubicBezTo>
                      <a:pt x="1" y="23"/>
                      <a:pt x="3" y="44"/>
                      <a:pt x="5" y="65"/>
                    </a:cubicBezTo>
                    <a:cubicBezTo>
                      <a:pt x="5" y="67"/>
                      <a:pt x="8" y="67"/>
                      <a:pt x="8" y="65"/>
                    </a:cubicBezTo>
                    <a:cubicBezTo>
                      <a:pt x="8" y="63"/>
                      <a:pt x="8" y="61"/>
                      <a:pt x="8" y="58"/>
                    </a:cubicBezTo>
                    <a:cubicBezTo>
                      <a:pt x="7" y="57"/>
                      <a:pt x="5" y="57"/>
                      <a:pt x="5" y="58"/>
                    </a:cubicBezTo>
                    <a:cubicBezTo>
                      <a:pt x="5" y="61"/>
                      <a:pt x="5" y="63"/>
                      <a:pt x="5" y="65"/>
                    </a:cubicBezTo>
                    <a:cubicBezTo>
                      <a:pt x="8" y="65"/>
                      <a:pt x="8" y="65"/>
                      <a:pt x="8" y="65"/>
                    </a:cubicBezTo>
                    <a:cubicBezTo>
                      <a:pt x="6" y="44"/>
                      <a:pt x="5" y="23"/>
                      <a:pt x="2" y="1"/>
                    </a:cubicBezTo>
                    <a:cubicBezTo>
                      <a:pt x="2" y="0"/>
                      <a:pt x="0" y="0"/>
                      <a:pt x="0" y="1"/>
                    </a:cubicBezTo>
                  </a:path>
                </a:pathLst>
              </a:custGeom>
              <a:solidFill>
                <a:srgbClr val="D7B5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350">
                  <a:cs typeface="+mn-ea"/>
                  <a:sym typeface="+mn-lt"/>
                </a:endParaRPr>
              </a:p>
            </p:txBody>
          </p:sp>
          <p:sp>
            <p:nvSpPr>
              <p:cNvPr id="32" name="Freeform 234">
                <a:extLst>
                  <a:ext uri="{FF2B5EF4-FFF2-40B4-BE49-F238E27FC236}">
                    <a16:creationId xmlns:a16="http://schemas.microsoft.com/office/drawing/2014/main" id="{D99AB148-174E-CE4E-8D82-84134C46FC3A}"/>
                  </a:ext>
                </a:extLst>
              </p:cNvPr>
              <p:cNvSpPr/>
              <p:nvPr/>
            </p:nvSpPr>
            <p:spPr bwMode="auto">
              <a:xfrm>
                <a:off x="7923112" y="3727138"/>
                <a:ext cx="66566" cy="481626"/>
              </a:xfrm>
              <a:custGeom>
                <a:avLst/>
                <a:gdLst>
                  <a:gd name="T0" fmla="*/ 0 w 7"/>
                  <a:gd name="T1" fmla="*/ 1 h 52"/>
                  <a:gd name="T2" fmla="*/ 4 w 7"/>
                  <a:gd name="T3" fmla="*/ 50 h 52"/>
                  <a:gd name="T4" fmla="*/ 7 w 7"/>
                  <a:gd name="T5" fmla="*/ 50 h 52"/>
                  <a:gd name="T6" fmla="*/ 6 w 7"/>
                  <a:gd name="T7" fmla="*/ 48 h 52"/>
                  <a:gd name="T8" fmla="*/ 4 w 7"/>
                  <a:gd name="T9" fmla="*/ 49 h 52"/>
                  <a:gd name="T10" fmla="*/ 4 w 7"/>
                  <a:gd name="T11" fmla="*/ 50 h 52"/>
                  <a:gd name="T12" fmla="*/ 7 w 7"/>
                  <a:gd name="T13" fmla="*/ 50 h 52"/>
                  <a:gd name="T14" fmla="*/ 2 w 7"/>
                  <a:gd name="T15" fmla="*/ 1 h 52"/>
                  <a:gd name="T16" fmla="*/ 0 w 7"/>
                  <a:gd name="T17" fmla="*/ 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52">
                    <a:moveTo>
                      <a:pt x="0" y="1"/>
                    </a:moveTo>
                    <a:cubicBezTo>
                      <a:pt x="2" y="18"/>
                      <a:pt x="3" y="34"/>
                      <a:pt x="4" y="50"/>
                    </a:cubicBezTo>
                    <a:cubicBezTo>
                      <a:pt x="5" y="50"/>
                      <a:pt x="6" y="50"/>
                      <a:pt x="7" y="50"/>
                    </a:cubicBezTo>
                    <a:cubicBezTo>
                      <a:pt x="7" y="49"/>
                      <a:pt x="7" y="49"/>
                      <a:pt x="6" y="48"/>
                    </a:cubicBezTo>
                    <a:cubicBezTo>
                      <a:pt x="6" y="47"/>
                      <a:pt x="4" y="48"/>
                      <a:pt x="4" y="49"/>
                    </a:cubicBezTo>
                    <a:cubicBezTo>
                      <a:pt x="4" y="49"/>
                      <a:pt x="4" y="50"/>
                      <a:pt x="4" y="50"/>
                    </a:cubicBezTo>
                    <a:cubicBezTo>
                      <a:pt x="5" y="52"/>
                      <a:pt x="7" y="52"/>
                      <a:pt x="7" y="50"/>
                    </a:cubicBezTo>
                    <a:cubicBezTo>
                      <a:pt x="7" y="34"/>
                      <a:pt x="5" y="17"/>
                      <a:pt x="2" y="1"/>
                    </a:cubicBezTo>
                    <a:cubicBezTo>
                      <a:pt x="2" y="0"/>
                      <a:pt x="0" y="0"/>
                      <a:pt x="0" y="1"/>
                    </a:cubicBezTo>
                  </a:path>
                </a:pathLst>
              </a:custGeom>
              <a:solidFill>
                <a:srgbClr val="D7B5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350">
                  <a:cs typeface="+mn-ea"/>
                  <a:sym typeface="+mn-lt"/>
                </a:endParaRPr>
              </a:p>
            </p:txBody>
          </p:sp>
          <p:sp>
            <p:nvSpPr>
              <p:cNvPr id="33" name="Freeform 235">
                <a:extLst>
                  <a:ext uri="{FF2B5EF4-FFF2-40B4-BE49-F238E27FC236}">
                    <a16:creationId xmlns:a16="http://schemas.microsoft.com/office/drawing/2014/main" id="{B27E385C-0F8E-9141-90AB-0AD4845D225A}"/>
                  </a:ext>
                </a:extLst>
              </p:cNvPr>
              <p:cNvSpPr/>
              <p:nvPr/>
            </p:nvSpPr>
            <p:spPr bwMode="auto">
              <a:xfrm>
                <a:off x="8057633" y="3873694"/>
                <a:ext cx="54819" cy="223193"/>
              </a:xfrm>
              <a:custGeom>
                <a:avLst/>
                <a:gdLst>
                  <a:gd name="T0" fmla="*/ 0 w 6"/>
                  <a:gd name="T1" fmla="*/ 2 h 24"/>
                  <a:gd name="T2" fmla="*/ 4 w 6"/>
                  <a:gd name="T3" fmla="*/ 23 h 24"/>
                  <a:gd name="T4" fmla="*/ 6 w 6"/>
                  <a:gd name="T5" fmla="*/ 23 h 24"/>
                  <a:gd name="T6" fmla="*/ 2 w 6"/>
                  <a:gd name="T7" fmla="*/ 2 h 24"/>
                  <a:gd name="T8" fmla="*/ 0 w 6"/>
                  <a:gd name="T9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4">
                    <a:moveTo>
                      <a:pt x="0" y="2"/>
                    </a:moveTo>
                    <a:cubicBezTo>
                      <a:pt x="1" y="9"/>
                      <a:pt x="1" y="17"/>
                      <a:pt x="4" y="23"/>
                    </a:cubicBezTo>
                    <a:cubicBezTo>
                      <a:pt x="4" y="24"/>
                      <a:pt x="6" y="24"/>
                      <a:pt x="6" y="23"/>
                    </a:cubicBezTo>
                    <a:cubicBezTo>
                      <a:pt x="6" y="16"/>
                      <a:pt x="4" y="8"/>
                      <a:pt x="2" y="2"/>
                    </a:cubicBezTo>
                    <a:cubicBezTo>
                      <a:pt x="2" y="0"/>
                      <a:pt x="0" y="1"/>
                      <a:pt x="0" y="2"/>
                    </a:cubicBezTo>
                  </a:path>
                </a:pathLst>
              </a:custGeom>
              <a:solidFill>
                <a:srgbClr val="D7B5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350">
                  <a:cs typeface="+mn-ea"/>
                  <a:sym typeface="+mn-lt"/>
                </a:endParaRPr>
              </a:p>
            </p:txBody>
          </p:sp>
          <p:sp>
            <p:nvSpPr>
              <p:cNvPr id="34" name="Freeform 236">
                <a:extLst>
                  <a:ext uri="{FF2B5EF4-FFF2-40B4-BE49-F238E27FC236}">
                    <a16:creationId xmlns:a16="http://schemas.microsoft.com/office/drawing/2014/main" id="{34DAE32A-EBF1-B14E-A2DB-223ED2ACF106}"/>
                  </a:ext>
                </a:extLst>
              </p:cNvPr>
              <p:cNvSpPr/>
              <p:nvPr/>
            </p:nvSpPr>
            <p:spPr bwMode="auto">
              <a:xfrm>
                <a:off x="8408654" y="3253343"/>
                <a:ext cx="238855" cy="176205"/>
              </a:xfrm>
              <a:custGeom>
                <a:avLst/>
                <a:gdLst>
                  <a:gd name="T0" fmla="*/ 2 w 26"/>
                  <a:gd name="T1" fmla="*/ 18 h 19"/>
                  <a:gd name="T2" fmla="*/ 25 w 26"/>
                  <a:gd name="T3" fmla="*/ 2 h 19"/>
                  <a:gd name="T4" fmla="*/ 23 w 26"/>
                  <a:gd name="T5" fmla="*/ 0 h 19"/>
                  <a:gd name="T6" fmla="*/ 1 w 26"/>
                  <a:gd name="T7" fmla="*/ 17 h 19"/>
                  <a:gd name="T8" fmla="*/ 2 w 26"/>
                  <a:gd name="T9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9">
                    <a:moveTo>
                      <a:pt x="2" y="18"/>
                    </a:moveTo>
                    <a:cubicBezTo>
                      <a:pt x="9" y="12"/>
                      <a:pt x="17" y="8"/>
                      <a:pt x="25" y="2"/>
                    </a:cubicBezTo>
                    <a:cubicBezTo>
                      <a:pt x="26" y="1"/>
                      <a:pt x="24" y="0"/>
                      <a:pt x="23" y="0"/>
                    </a:cubicBezTo>
                    <a:cubicBezTo>
                      <a:pt x="15" y="5"/>
                      <a:pt x="7" y="11"/>
                      <a:pt x="1" y="17"/>
                    </a:cubicBezTo>
                    <a:cubicBezTo>
                      <a:pt x="0" y="18"/>
                      <a:pt x="1" y="19"/>
                      <a:pt x="2" y="18"/>
                    </a:cubicBezTo>
                  </a:path>
                </a:pathLst>
              </a:custGeom>
              <a:solidFill>
                <a:srgbClr val="D7B5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350">
                  <a:cs typeface="+mn-ea"/>
                  <a:sym typeface="+mn-lt"/>
                </a:endParaRPr>
              </a:p>
            </p:txBody>
          </p:sp>
          <p:sp>
            <p:nvSpPr>
              <p:cNvPr id="35" name="Freeform 237">
                <a:extLst>
                  <a:ext uri="{FF2B5EF4-FFF2-40B4-BE49-F238E27FC236}">
                    <a16:creationId xmlns:a16="http://schemas.microsoft.com/office/drawing/2014/main" id="{AA2A3ABE-856F-7E4D-90DF-1212E69EEAE4}"/>
                  </a:ext>
                </a:extLst>
              </p:cNvPr>
              <p:cNvSpPr/>
              <p:nvPr/>
            </p:nvSpPr>
            <p:spPr bwMode="auto">
              <a:xfrm>
                <a:off x="8389076" y="3280753"/>
                <a:ext cx="391566" cy="270181"/>
              </a:xfrm>
              <a:custGeom>
                <a:avLst/>
                <a:gdLst>
                  <a:gd name="T0" fmla="*/ 3 w 42"/>
                  <a:gd name="T1" fmla="*/ 28 h 29"/>
                  <a:gd name="T2" fmla="*/ 40 w 42"/>
                  <a:gd name="T3" fmla="*/ 2 h 29"/>
                  <a:gd name="T4" fmla="*/ 39 w 42"/>
                  <a:gd name="T5" fmla="*/ 0 h 29"/>
                  <a:gd name="T6" fmla="*/ 1 w 42"/>
                  <a:gd name="T7" fmla="*/ 27 h 29"/>
                  <a:gd name="T8" fmla="*/ 3 w 42"/>
                  <a:gd name="T9" fmla="*/ 2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9">
                    <a:moveTo>
                      <a:pt x="3" y="28"/>
                    </a:moveTo>
                    <a:cubicBezTo>
                      <a:pt x="15" y="19"/>
                      <a:pt x="28" y="11"/>
                      <a:pt x="40" y="2"/>
                    </a:cubicBezTo>
                    <a:cubicBezTo>
                      <a:pt x="42" y="1"/>
                      <a:pt x="41" y="0"/>
                      <a:pt x="39" y="0"/>
                    </a:cubicBezTo>
                    <a:cubicBezTo>
                      <a:pt x="26" y="8"/>
                      <a:pt x="13" y="17"/>
                      <a:pt x="1" y="27"/>
                    </a:cubicBezTo>
                    <a:cubicBezTo>
                      <a:pt x="0" y="28"/>
                      <a:pt x="2" y="29"/>
                      <a:pt x="3" y="28"/>
                    </a:cubicBezTo>
                  </a:path>
                </a:pathLst>
              </a:custGeom>
              <a:solidFill>
                <a:srgbClr val="D7B5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350">
                  <a:cs typeface="+mn-ea"/>
                  <a:sym typeface="+mn-lt"/>
                </a:endParaRPr>
              </a:p>
            </p:txBody>
          </p:sp>
          <p:sp>
            <p:nvSpPr>
              <p:cNvPr id="36" name="Freeform 238">
                <a:extLst>
                  <a:ext uri="{FF2B5EF4-FFF2-40B4-BE49-F238E27FC236}">
                    <a16:creationId xmlns:a16="http://schemas.microsoft.com/office/drawing/2014/main" id="{F35793A1-D3BF-5844-A8BA-DAC35064063A}"/>
                  </a:ext>
                </a:extLst>
              </p:cNvPr>
              <p:cNvSpPr/>
              <p:nvPr/>
            </p:nvSpPr>
            <p:spPr bwMode="auto">
              <a:xfrm>
                <a:off x="8361666" y="3288584"/>
                <a:ext cx="512952" cy="371988"/>
              </a:xfrm>
              <a:custGeom>
                <a:avLst/>
                <a:gdLst>
                  <a:gd name="T0" fmla="*/ 3 w 55"/>
                  <a:gd name="T1" fmla="*/ 39 h 40"/>
                  <a:gd name="T2" fmla="*/ 54 w 55"/>
                  <a:gd name="T3" fmla="*/ 3 h 40"/>
                  <a:gd name="T4" fmla="*/ 52 w 55"/>
                  <a:gd name="T5" fmla="*/ 1 h 40"/>
                  <a:gd name="T6" fmla="*/ 1 w 55"/>
                  <a:gd name="T7" fmla="*/ 38 h 40"/>
                  <a:gd name="T8" fmla="*/ 3 w 55"/>
                  <a:gd name="T9" fmla="*/ 3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0">
                    <a:moveTo>
                      <a:pt x="3" y="39"/>
                    </a:moveTo>
                    <a:cubicBezTo>
                      <a:pt x="19" y="27"/>
                      <a:pt x="37" y="16"/>
                      <a:pt x="54" y="3"/>
                    </a:cubicBezTo>
                    <a:cubicBezTo>
                      <a:pt x="55" y="2"/>
                      <a:pt x="53" y="0"/>
                      <a:pt x="52" y="1"/>
                    </a:cubicBezTo>
                    <a:cubicBezTo>
                      <a:pt x="34" y="11"/>
                      <a:pt x="17" y="24"/>
                      <a:pt x="1" y="38"/>
                    </a:cubicBezTo>
                    <a:cubicBezTo>
                      <a:pt x="0" y="39"/>
                      <a:pt x="2" y="40"/>
                      <a:pt x="3" y="39"/>
                    </a:cubicBezTo>
                  </a:path>
                </a:pathLst>
              </a:custGeom>
              <a:solidFill>
                <a:srgbClr val="D7B5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350">
                  <a:cs typeface="+mn-ea"/>
                  <a:sym typeface="+mn-lt"/>
                </a:endParaRPr>
              </a:p>
            </p:txBody>
          </p:sp>
          <p:sp>
            <p:nvSpPr>
              <p:cNvPr id="37" name="Freeform 239">
                <a:extLst>
                  <a:ext uri="{FF2B5EF4-FFF2-40B4-BE49-F238E27FC236}">
                    <a16:creationId xmlns:a16="http://schemas.microsoft.com/office/drawing/2014/main" id="{E2A8F7D4-C54D-BF4F-B18A-A53E7495B7FB}"/>
                  </a:ext>
                </a:extLst>
              </p:cNvPr>
              <p:cNvSpPr/>
              <p:nvPr/>
            </p:nvSpPr>
            <p:spPr bwMode="auto">
              <a:xfrm>
                <a:off x="8322510" y="3315994"/>
                <a:ext cx="634337" cy="473795"/>
              </a:xfrm>
              <a:custGeom>
                <a:avLst/>
                <a:gdLst>
                  <a:gd name="T0" fmla="*/ 2 w 68"/>
                  <a:gd name="T1" fmla="*/ 51 h 51"/>
                  <a:gd name="T2" fmla="*/ 67 w 68"/>
                  <a:gd name="T3" fmla="*/ 3 h 51"/>
                  <a:gd name="T4" fmla="*/ 65 w 68"/>
                  <a:gd name="T5" fmla="*/ 1 h 51"/>
                  <a:gd name="T6" fmla="*/ 1 w 68"/>
                  <a:gd name="T7" fmla="*/ 49 h 51"/>
                  <a:gd name="T8" fmla="*/ 2 w 68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51">
                    <a:moveTo>
                      <a:pt x="2" y="51"/>
                    </a:moveTo>
                    <a:cubicBezTo>
                      <a:pt x="23" y="34"/>
                      <a:pt x="44" y="17"/>
                      <a:pt x="67" y="3"/>
                    </a:cubicBezTo>
                    <a:cubicBezTo>
                      <a:pt x="68" y="2"/>
                      <a:pt x="67" y="0"/>
                      <a:pt x="65" y="1"/>
                    </a:cubicBezTo>
                    <a:cubicBezTo>
                      <a:pt x="43" y="15"/>
                      <a:pt x="21" y="31"/>
                      <a:pt x="1" y="49"/>
                    </a:cubicBezTo>
                    <a:cubicBezTo>
                      <a:pt x="0" y="50"/>
                      <a:pt x="1" y="51"/>
                      <a:pt x="2" y="51"/>
                    </a:cubicBezTo>
                  </a:path>
                </a:pathLst>
              </a:custGeom>
              <a:solidFill>
                <a:srgbClr val="D7B5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350">
                  <a:cs typeface="+mn-ea"/>
                  <a:sym typeface="+mn-lt"/>
                </a:endParaRPr>
              </a:p>
            </p:txBody>
          </p:sp>
          <p:sp>
            <p:nvSpPr>
              <p:cNvPr id="38" name="Freeform 240">
                <a:extLst>
                  <a:ext uri="{FF2B5EF4-FFF2-40B4-BE49-F238E27FC236}">
                    <a16:creationId xmlns:a16="http://schemas.microsoft.com/office/drawing/2014/main" id="{C5A9D32B-AA22-EC46-97DE-7D8B181EB4AB}"/>
                  </a:ext>
                </a:extLst>
              </p:cNvPr>
              <p:cNvSpPr/>
              <p:nvPr/>
            </p:nvSpPr>
            <p:spPr bwMode="auto">
              <a:xfrm>
                <a:off x="8220702" y="3362982"/>
                <a:ext cx="830120" cy="614759"/>
              </a:xfrm>
              <a:custGeom>
                <a:avLst/>
                <a:gdLst>
                  <a:gd name="T0" fmla="*/ 2 w 89"/>
                  <a:gd name="T1" fmla="*/ 65 h 66"/>
                  <a:gd name="T2" fmla="*/ 88 w 89"/>
                  <a:gd name="T3" fmla="*/ 3 h 66"/>
                  <a:gd name="T4" fmla="*/ 87 w 89"/>
                  <a:gd name="T5" fmla="*/ 1 h 66"/>
                  <a:gd name="T6" fmla="*/ 1 w 89"/>
                  <a:gd name="T7" fmla="*/ 63 h 66"/>
                  <a:gd name="T8" fmla="*/ 2 w 89"/>
                  <a:gd name="T9" fmla="*/ 65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66">
                    <a:moveTo>
                      <a:pt x="2" y="65"/>
                    </a:moveTo>
                    <a:cubicBezTo>
                      <a:pt x="31" y="44"/>
                      <a:pt x="59" y="23"/>
                      <a:pt x="88" y="3"/>
                    </a:cubicBezTo>
                    <a:cubicBezTo>
                      <a:pt x="89" y="2"/>
                      <a:pt x="88" y="0"/>
                      <a:pt x="87" y="1"/>
                    </a:cubicBezTo>
                    <a:cubicBezTo>
                      <a:pt x="57" y="20"/>
                      <a:pt x="29" y="41"/>
                      <a:pt x="1" y="63"/>
                    </a:cubicBezTo>
                    <a:cubicBezTo>
                      <a:pt x="0" y="64"/>
                      <a:pt x="1" y="66"/>
                      <a:pt x="2" y="65"/>
                    </a:cubicBezTo>
                  </a:path>
                </a:pathLst>
              </a:custGeom>
              <a:solidFill>
                <a:srgbClr val="D7B5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350">
                  <a:cs typeface="+mn-ea"/>
                  <a:sym typeface="+mn-lt"/>
                </a:endParaRPr>
              </a:p>
            </p:txBody>
          </p:sp>
          <p:sp>
            <p:nvSpPr>
              <p:cNvPr id="39" name="Freeform 241">
                <a:extLst>
                  <a:ext uri="{FF2B5EF4-FFF2-40B4-BE49-F238E27FC236}">
                    <a16:creationId xmlns:a16="http://schemas.microsoft.com/office/drawing/2014/main" id="{D5858223-C510-F746-860F-7DC6222BE736}"/>
                  </a:ext>
                </a:extLst>
              </p:cNvPr>
              <p:cNvSpPr/>
              <p:nvPr/>
            </p:nvSpPr>
            <p:spPr bwMode="auto">
              <a:xfrm>
                <a:off x="8287269" y="3429548"/>
                <a:ext cx="884940" cy="575602"/>
              </a:xfrm>
              <a:custGeom>
                <a:avLst/>
                <a:gdLst>
                  <a:gd name="T0" fmla="*/ 2 w 95"/>
                  <a:gd name="T1" fmla="*/ 62 h 62"/>
                  <a:gd name="T2" fmla="*/ 94 w 95"/>
                  <a:gd name="T3" fmla="*/ 4 h 62"/>
                  <a:gd name="T4" fmla="*/ 92 w 95"/>
                  <a:gd name="T5" fmla="*/ 1 h 62"/>
                  <a:gd name="T6" fmla="*/ 1 w 95"/>
                  <a:gd name="T7" fmla="*/ 60 h 62"/>
                  <a:gd name="T8" fmla="*/ 2 w 95"/>
                  <a:gd name="T9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62">
                    <a:moveTo>
                      <a:pt x="2" y="62"/>
                    </a:moveTo>
                    <a:cubicBezTo>
                      <a:pt x="34" y="45"/>
                      <a:pt x="64" y="24"/>
                      <a:pt x="94" y="4"/>
                    </a:cubicBezTo>
                    <a:cubicBezTo>
                      <a:pt x="95" y="3"/>
                      <a:pt x="94" y="0"/>
                      <a:pt x="92" y="1"/>
                    </a:cubicBezTo>
                    <a:cubicBezTo>
                      <a:pt x="63" y="22"/>
                      <a:pt x="32" y="40"/>
                      <a:pt x="1" y="60"/>
                    </a:cubicBezTo>
                    <a:cubicBezTo>
                      <a:pt x="0" y="60"/>
                      <a:pt x="1" y="62"/>
                      <a:pt x="2" y="62"/>
                    </a:cubicBezTo>
                  </a:path>
                </a:pathLst>
              </a:custGeom>
              <a:solidFill>
                <a:srgbClr val="D7B5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350">
                  <a:cs typeface="+mn-ea"/>
                  <a:sym typeface="+mn-lt"/>
                </a:endParaRPr>
              </a:p>
            </p:txBody>
          </p:sp>
          <p:sp>
            <p:nvSpPr>
              <p:cNvPr id="40" name="Freeform 242">
                <a:extLst>
                  <a:ext uri="{FF2B5EF4-FFF2-40B4-BE49-F238E27FC236}">
                    <a16:creationId xmlns:a16="http://schemas.microsoft.com/office/drawing/2014/main" id="{9337473C-F7B2-F848-BC45-D149D4C2019F}"/>
                  </a:ext>
                </a:extLst>
              </p:cNvPr>
              <p:cNvSpPr/>
              <p:nvPr/>
            </p:nvSpPr>
            <p:spPr bwMode="auto">
              <a:xfrm>
                <a:off x="8408654" y="3492198"/>
                <a:ext cx="873193" cy="579518"/>
              </a:xfrm>
              <a:custGeom>
                <a:avLst/>
                <a:gdLst>
                  <a:gd name="T0" fmla="*/ 2 w 94"/>
                  <a:gd name="T1" fmla="*/ 62 h 62"/>
                  <a:gd name="T2" fmla="*/ 93 w 94"/>
                  <a:gd name="T3" fmla="*/ 3 h 62"/>
                  <a:gd name="T4" fmla="*/ 92 w 94"/>
                  <a:gd name="T5" fmla="*/ 1 h 62"/>
                  <a:gd name="T6" fmla="*/ 1 w 94"/>
                  <a:gd name="T7" fmla="*/ 60 h 62"/>
                  <a:gd name="T8" fmla="*/ 2 w 94"/>
                  <a:gd name="T9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2">
                    <a:moveTo>
                      <a:pt x="2" y="62"/>
                    </a:moveTo>
                    <a:cubicBezTo>
                      <a:pt x="33" y="45"/>
                      <a:pt x="64" y="24"/>
                      <a:pt x="93" y="3"/>
                    </a:cubicBezTo>
                    <a:cubicBezTo>
                      <a:pt x="94" y="2"/>
                      <a:pt x="93" y="0"/>
                      <a:pt x="92" y="1"/>
                    </a:cubicBezTo>
                    <a:cubicBezTo>
                      <a:pt x="61" y="20"/>
                      <a:pt x="31" y="40"/>
                      <a:pt x="1" y="60"/>
                    </a:cubicBezTo>
                    <a:cubicBezTo>
                      <a:pt x="0" y="61"/>
                      <a:pt x="1" y="62"/>
                      <a:pt x="2" y="62"/>
                    </a:cubicBezTo>
                  </a:path>
                </a:pathLst>
              </a:custGeom>
              <a:solidFill>
                <a:srgbClr val="D7B5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350">
                  <a:cs typeface="+mn-ea"/>
                  <a:sym typeface="+mn-lt"/>
                </a:endParaRPr>
              </a:p>
            </p:txBody>
          </p:sp>
          <p:sp>
            <p:nvSpPr>
              <p:cNvPr id="41" name="Freeform 243">
                <a:extLst>
                  <a:ext uri="{FF2B5EF4-FFF2-40B4-BE49-F238E27FC236}">
                    <a16:creationId xmlns:a16="http://schemas.microsoft.com/office/drawing/2014/main" id="{926CBDD7-0A91-5441-A599-1B08CF1DD916}"/>
                  </a:ext>
                </a:extLst>
              </p:cNvPr>
              <p:cNvSpPr/>
              <p:nvPr/>
            </p:nvSpPr>
            <p:spPr bwMode="auto">
              <a:xfrm>
                <a:off x="8557449" y="3550933"/>
                <a:ext cx="810542" cy="583434"/>
              </a:xfrm>
              <a:custGeom>
                <a:avLst/>
                <a:gdLst>
                  <a:gd name="T0" fmla="*/ 2 w 87"/>
                  <a:gd name="T1" fmla="*/ 62 h 63"/>
                  <a:gd name="T2" fmla="*/ 85 w 87"/>
                  <a:gd name="T3" fmla="*/ 4 h 63"/>
                  <a:gd name="T4" fmla="*/ 84 w 87"/>
                  <a:gd name="T5" fmla="*/ 1 h 63"/>
                  <a:gd name="T6" fmla="*/ 1 w 87"/>
                  <a:gd name="T7" fmla="*/ 60 h 63"/>
                  <a:gd name="T8" fmla="*/ 2 w 87"/>
                  <a:gd name="T9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63">
                    <a:moveTo>
                      <a:pt x="2" y="62"/>
                    </a:moveTo>
                    <a:cubicBezTo>
                      <a:pt x="29" y="42"/>
                      <a:pt x="57" y="22"/>
                      <a:pt x="85" y="4"/>
                    </a:cubicBezTo>
                    <a:cubicBezTo>
                      <a:pt x="87" y="3"/>
                      <a:pt x="85" y="0"/>
                      <a:pt x="84" y="1"/>
                    </a:cubicBezTo>
                    <a:cubicBezTo>
                      <a:pt x="56" y="20"/>
                      <a:pt x="28" y="39"/>
                      <a:pt x="1" y="60"/>
                    </a:cubicBezTo>
                    <a:cubicBezTo>
                      <a:pt x="0" y="61"/>
                      <a:pt x="1" y="63"/>
                      <a:pt x="2" y="62"/>
                    </a:cubicBezTo>
                  </a:path>
                </a:pathLst>
              </a:custGeom>
              <a:solidFill>
                <a:srgbClr val="D7B5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350">
                  <a:cs typeface="+mn-ea"/>
                  <a:sym typeface="+mn-lt"/>
                </a:endParaRPr>
              </a:p>
            </p:txBody>
          </p:sp>
          <p:sp>
            <p:nvSpPr>
              <p:cNvPr id="42" name="Freeform 244">
                <a:extLst>
                  <a:ext uri="{FF2B5EF4-FFF2-40B4-BE49-F238E27FC236}">
                    <a16:creationId xmlns:a16="http://schemas.microsoft.com/office/drawing/2014/main" id="{290CD797-2F8B-FD4C-8AAC-2EFC789D9CCD}"/>
                  </a:ext>
                </a:extLst>
              </p:cNvPr>
              <p:cNvSpPr/>
              <p:nvPr/>
            </p:nvSpPr>
            <p:spPr bwMode="auto">
              <a:xfrm>
                <a:off x="8706245" y="3660572"/>
                <a:ext cx="704819" cy="493373"/>
              </a:xfrm>
              <a:custGeom>
                <a:avLst/>
                <a:gdLst>
                  <a:gd name="T0" fmla="*/ 2 w 76"/>
                  <a:gd name="T1" fmla="*/ 53 h 53"/>
                  <a:gd name="T2" fmla="*/ 74 w 76"/>
                  <a:gd name="T3" fmla="*/ 3 h 53"/>
                  <a:gd name="T4" fmla="*/ 73 w 76"/>
                  <a:gd name="T5" fmla="*/ 1 h 53"/>
                  <a:gd name="T6" fmla="*/ 1 w 76"/>
                  <a:gd name="T7" fmla="*/ 51 h 53"/>
                  <a:gd name="T8" fmla="*/ 2 w 76"/>
                  <a:gd name="T9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53">
                    <a:moveTo>
                      <a:pt x="2" y="53"/>
                    </a:moveTo>
                    <a:cubicBezTo>
                      <a:pt x="26" y="35"/>
                      <a:pt x="50" y="19"/>
                      <a:pt x="74" y="3"/>
                    </a:cubicBezTo>
                    <a:cubicBezTo>
                      <a:pt x="76" y="2"/>
                      <a:pt x="74" y="0"/>
                      <a:pt x="73" y="1"/>
                    </a:cubicBezTo>
                    <a:cubicBezTo>
                      <a:pt x="48" y="16"/>
                      <a:pt x="23" y="32"/>
                      <a:pt x="1" y="51"/>
                    </a:cubicBezTo>
                    <a:cubicBezTo>
                      <a:pt x="0" y="52"/>
                      <a:pt x="1" y="53"/>
                      <a:pt x="2" y="53"/>
                    </a:cubicBezTo>
                  </a:path>
                </a:pathLst>
              </a:custGeom>
              <a:solidFill>
                <a:srgbClr val="D7B5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350">
                  <a:cs typeface="+mn-ea"/>
                  <a:sym typeface="+mn-lt"/>
                </a:endParaRPr>
              </a:p>
            </p:txBody>
          </p:sp>
          <p:sp>
            <p:nvSpPr>
              <p:cNvPr id="43" name="Freeform 245">
                <a:extLst>
                  <a:ext uri="{FF2B5EF4-FFF2-40B4-BE49-F238E27FC236}">
                    <a16:creationId xmlns:a16="http://schemas.microsoft.com/office/drawing/2014/main" id="{4DD14342-D17A-3F4C-BD7C-F58323EC2D21}"/>
                  </a:ext>
                </a:extLst>
              </p:cNvPr>
              <p:cNvSpPr/>
              <p:nvPr/>
            </p:nvSpPr>
            <p:spPr bwMode="auto">
              <a:xfrm>
                <a:off x="8909859" y="3734969"/>
                <a:ext cx="559940" cy="438554"/>
              </a:xfrm>
              <a:custGeom>
                <a:avLst/>
                <a:gdLst>
                  <a:gd name="T0" fmla="*/ 2 w 60"/>
                  <a:gd name="T1" fmla="*/ 46 h 47"/>
                  <a:gd name="T2" fmla="*/ 59 w 60"/>
                  <a:gd name="T3" fmla="*/ 3 h 47"/>
                  <a:gd name="T4" fmla="*/ 57 w 60"/>
                  <a:gd name="T5" fmla="*/ 1 h 47"/>
                  <a:gd name="T6" fmla="*/ 0 w 60"/>
                  <a:gd name="T7" fmla="*/ 44 h 47"/>
                  <a:gd name="T8" fmla="*/ 2 w 60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47">
                    <a:moveTo>
                      <a:pt x="2" y="46"/>
                    </a:moveTo>
                    <a:cubicBezTo>
                      <a:pt x="21" y="32"/>
                      <a:pt x="41" y="18"/>
                      <a:pt x="59" y="3"/>
                    </a:cubicBezTo>
                    <a:cubicBezTo>
                      <a:pt x="60" y="2"/>
                      <a:pt x="58" y="0"/>
                      <a:pt x="57" y="1"/>
                    </a:cubicBezTo>
                    <a:cubicBezTo>
                      <a:pt x="38" y="14"/>
                      <a:pt x="19" y="29"/>
                      <a:pt x="0" y="44"/>
                    </a:cubicBezTo>
                    <a:cubicBezTo>
                      <a:pt x="0" y="45"/>
                      <a:pt x="1" y="47"/>
                      <a:pt x="2" y="46"/>
                    </a:cubicBezTo>
                  </a:path>
                </a:pathLst>
              </a:custGeom>
              <a:solidFill>
                <a:srgbClr val="D7B5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350">
                  <a:cs typeface="+mn-ea"/>
                  <a:sym typeface="+mn-lt"/>
                </a:endParaRPr>
              </a:p>
            </p:txBody>
          </p:sp>
          <p:sp>
            <p:nvSpPr>
              <p:cNvPr id="44" name="Freeform 246">
                <a:extLst>
                  <a:ext uri="{FF2B5EF4-FFF2-40B4-BE49-F238E27FC236}">
                    <a16:creationId xmlns:a16="http://schemas.microsoft.com/office/drawing/2014/main" id="{031F3F53-061D-B244-A517-B7E801B435A0}"/>
                  </a:ext>
                </a:extLst>
              </p:cNvPr>
              <p:cNvSpPr/>
              <p:nvPr/>
            </p:nvSpPr>
            <p:spPr bwMode="auto">
              <a:xfrm>
                <a:off x="9172208" y="3801536"/>
                <a:ext cx="379819" cy="305422"/>
              </a:xfrm>
              <a:custGeom>
                <a:avLst/>
                <a:gdLst>
                  <a:gd name="T0" fmla="*/ 2 w 41"/>
                  <a:gd name="T1" fmla="*/ 32 h 33"/>
                  <a:gd name="T2" fmla="*/ 39 w 41"/>
                  <a:gd name="T3" fmla="*/ 4 h 33"/>
                  <a:gd name="T4" fmla="*/ 38 w 41"/>
                  <a:gd name="T5" fmla="*/ 1 h 33"/>
                  <a:gd name="T6" fmla="*/ 1 w 41"/>
                  <a:gd name="T7" fmla="*/ 30 h 33"/>
                  <a:gd name="T8" fmla="*/ 2 w 41"/>
                  <a:gd name="T9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33">
                    <a:moveTo>
                      <a:pt x="2" y="32"/>
                    </a:moveTo>
                    <a:cubicBezTo>
                      <a:pt x="15" y="23"/>
                      <a:pt x="27" y="13"/>
                      <a:pt x="39" y="4"/>
                    </a:cubicBezTo>
                    <a:cubicBezTo>
                      <a:pt x="41" y="3"/>
                      <a:pt x="39" y="0"/>
                      <a:pt x="38" y="1"/>
                    </a:cubicBezTo>
                    <a:cubicBezTo>
                      <a:pt x="25" y="11"/>
                      <a:pt x="13" y="20"/>
                      <a:pt x="1" y="30"/>
                    </a:cubicBezTo>
                    <a:cubicBezTo>
                      <a:pt x="0" y="31"/>
                      <a:pt x="1" y="33"/>
                      <a:pt x="2" y="32"/>
                    </a:cubicBezTo>
                  </a:path>
                </a:pathLst>
              </a:custGeom>
              <a:solidFill>
                <a:srgbClr val="D7B5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350">
                  <a:cs typeface="+mn-ea"/>
                  <a:sym typeface="+mn-lt"/>
                </a:endParaRPr>
              </a:p>
            </p:txBody>
          </p:sp>
        </p:grpSp>
        <p:sp>
          <p:nvSpPr>
            <p:cNvPr id="45" name="Rectangle 17"/>
            <p:cNvSpPr>
              <a:spLocks noChangeArrowheads="1"/>
            </p:cNvSpPr>
            <p:nvPr/>
          </p:nvSpPr>
          <p:spPr bwMode="auto">
            <a:xfrm>
              <a:off x="2073395" y="3198734"/>
              <a:ext cx="3604741" cy="491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b"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621952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b="1" dirty="0">
                  <a:solidFill>
                    <a:srgbClr val="323A5B"/>
                  </a:solidFill>
                  <a:latin typeface="Muller Light" pitchFamily="50" charset="-52"/>
                </a:rPr>
                <a:t>Актуальность</a:t>
              </a:r>
            </a:p>
          </p:txBody>
        </p:sp>
        <p:sp>
          <p:nvSpPr>
            <p:cNvPr id="46" name="Rectangle 17"/>
            <p:cNvSpPr>
              <a:spLocks noChangeArrowheads="1"/>
            </p:cNvSpPr>
            <p:nvPr/>
          </p:nvSpPr>
          <p:spPr bwMode="auto">
            <a:xfrm>
              <a:off x="3985947" y="4865888"/>
              <a:ext cx="4280253" cy="491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b">
              <a:spAutoFit/>
            </a:bodyPr>
            <a:lstStyle>
              <a:lvl1pPr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621952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b="1" dirty="0">
                  <a:solidFill>
                    <a:srgbClr val="323A5B"/>
                  </a:solidFill>
                  <a:latin typeface="Muller Light" pitchFamily="50" charset="-52"/>
                </a:rPr>
                <a:t>Практика и теория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6512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D0293-DC78-9BCC-A60C-BC4912BF4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310174D-D902-A0EF-ADC8-5CF6CB817B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98345" y="695960"/>
            <a:ext cx="6158230" cy="4353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320"/>
              </a:lnSpc>
              <a:spcBef>
                <a:spcPts val="95"/>
              </a:spcBef>
            </a:pPr>
            <a:r>
              <a:rPr lang="ru-RU" sz="2800" spc="-10" dirty="0"/>
              <a:t>КВОТЫ</a:t>
            </a:r>
            <a:endParaRPr sz="1400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BA02E8AC-8884-C283-C341-33C9D834B202}"/>
              </a:ext>
            </a:extLst>
          </p:cNvPr>
          <p:cNvSpPr txBox="1"/>
          <p:nvPr/>
        </p:nvSpPr>
        <p:spPr>
          <a:xfrm>
            <a:off x="1143000" y="1504950"/>
            <a:ext cx="7242175" cy="259212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0" marR="5080">
              <a:lnSpc>
                <a:spcPct val="70000"/>
              </a:lnSpc>
              <a:spcBef>
                <a:spcPts val="825"/>
              </a:spcBef>
            </a:pPr>
            <a:r>
              <a:rPr lang="ru-RU" sz="2000" b="1" dirty="0">
                <a:solidFill>
                  <a:srgbClr val="0AA9A6"/>
                </a:solidFill>
                <a:latin typeface="Calibri"/>
                <a:cs typeface="Calibri"/>
              </a:rPr>
              <a:t>ОСОБАЯ КВОТА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–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lang="ru-RU" sz="2000" spc="-10" dirty="0">
                <a:solidFill>
                  <a:srgbClr val="001F5F"/>
                </a:solidFill>
                <a:latin typeface="Calibri"/>
                <a:cs typeface="Calibri"/>
              </a:rPr>
              <a:t>сироты, дети из числа сирот до 23 лет, инвалиды, ветераны боевых действий</a:t>
            </a:r>
            <a:endParaRPr lang="ru-RU" sz="2000" spc="-35" dirty="0">
              <a:solidFill>
                <a:srgbClr val="001F5F"/>
              </a:solidFill>
              <a:latin typeface="Calibri"/>
              <a:cs typeface="Calibri"/>
            </a:endParaRPr>
          </a:p>
          <a:p>
            <a:pPr marL="12700" marR="5080">
              <a:lnSpc>
                <a:spcPct val="70000"/>
              </a:lnSpc>
              <a:spcBef>
                <a:spcPts val="825"/>
              </a:spcBef>
            </a:pPr>
            <a:endParaRPr sz="2000" dirty="0">
              <a:latin typeface="Calibri"/>
              <a:cs typeface="Calibri"/>
            </a:endParaRPr>
          </a:p>
          <a:p>
            <a:pPr marL="12700" marR="1344930">
              <a:lnSpc>
                <a:spcPct val="70000"/>
              </a:lnSpc>
            </a:pPr>
            <a:r>
              <a:rPr lang="ru-RU" sz="2000" b="1" dirty="0">
                <a:solidFill>
                  <a:srgbClr val="0AA9A6"/>
                </a:solidFill>
                <a:latin typeface="Calibri"/>
                <a:cs typeface="Calibri"/>
              </a:rPr>
              <a:t>ОТДЕЛЬНАЯ КВОТА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–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lang="ru-RU" sz="2000" spc="-10" dirty="0">
                <a:solidFill>
                  <a:srgbClr val="001F5F"/>
                </a:solidFill>
                <a:latin typeface="Calibri"/>
                <a:cs typeface="Calibri"/>
              </a:rPr>
              <a:t>участники СВО (Постановление Правительства РФ от 09.10.2024 № 1354 ) или боевых действий на территории иностранных государств и их дети</a:t>
            </a:r>
          </a:p>
          <a:p>
            <a:pPr marL="12700" marR="1344930">
              <a:lnSpc>
                <a:spcPct val="70000"/>
              </a:lnSpc>
            </a:pPr>
            <a:endParaRPr lang="ru-RU" sz="2000" spc="-10" dirty="0">
              <a:solidFill>
                <a:srgbClr val="001F5F"/>
              </a:solidFill>
              <a:latin typeface="Calibri"/>
              <a:cs typeface="Calibri"/>
            </a:endParaRPr>
          </a:p>
          <a:p>
            <a:pPr marL="12700" marR="1344930">
              <a:lnSpc>
                <a:spcPct val="70000"/>
              </a:lnSpc>
            </a:pPr>
            <a:r>
              <a:rPr lang="ru-RU" sz="2000" b="1" dirty="0">
                <a:solidFill>
                  <a:srgbClr val="0AA9A6"/>
                </a:solidFill>
                <a:latin typeface="Calibri"/>
                <a:cs typeface="Calibri"/>
              </a:rPr>
              <a:t>ЦЕЛЕВАЯ КВОТА </a:t>
            </a:r>
            <a:r>
              <a:rPr lang="ru-RU" sz="2000" dirty="0">
                <a:solidFill>
                  <a:srgbClr val="001F5F"/>
                </a:solidFill>
                <a:latin typeface="Calibri"/>
                <a:cs typeface="Calibri"/>
              </a:rPr>
              <a:t>–</a:t>
            </a:r>
            <a:r>
              <a:rPr lang="ru-RU" sz="20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lang="ru-RU" sz="2000" spc="-10" dirty="0">
                <a:solidFill>
                  <a:srgbClr val="001F5F"/>
                </a:solidFill>
                <a:latin typeface="Calibri"/>
                <a:cs typeface="Calibri"/>
              </a:rPr>
              <a:t>на основании договора о целевом обучении (Постановление Правительства РФ от 27.04.2024 № 555)</a:t>
            </a:r>
            <a:endParaRPr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4509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3739" y="596849"/>
            <a:ext cx="6007735" cy="605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-5" dirty="0"/>
              <a:t>Приём</a:t>
            </a:r>
            <a:r>
              <a:rPr sz="3800" spc="-35" dirty="0"/>
              <a:t> </a:t>
            </a:r>
            <a:r>
              <a:rPr sz="3800" dirty="0"/>
              <a:t>на</a:t>
            </a:r>
            <a:r>
              <a:rPr sz="3800" spc="-15" dirty="0"/>
              <a:t> целевое</a:t>
            </a:r>
            <a:r>
              <a:rPr sz="3800" spc="-35" dirty="0"/>
              <a:t> </a:t>
            </a:r>
            <a:r>
              <a:rPr sz="3800" spc="-5" dirty="0"/>
              <a:t>обучение</a:t>
            </a:r>
            <a:endParaRPr sz="3800"/>
          </a:p>
        </p:txBody>
      </p:sp>
      <p:sp>
        <p:nvSpPr>
          <p:cNvPr id="3" name="object 3"/>
          <p:cNvSpPr txBox="1"/>
          <p:nvPr/>
        </p:nvSpPr>
        <p:spPr>
          <a:xfrm>
            <a:off x="990600" y="2038350"/>
            <a:ext cx="7310755" cy="20914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54965" indent="-342900">
              <a:lnSpc>
                <a:spcPts val="2075"/>
              </a:lnSpc>
              <a:spcBef>
                <a:spcPts val="135"/>
              </a:spcBef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2800" spc="10" dirty="0">
                <a:solidFill>
                  <a:srgbClr val="28375B"/>
                </a:solidFill>
                <a:latin typeface="Calibri"/>
                <a:cs typeface="Calibri"/>
              </a:rPr>
              <a:t>Предложения</a:t>
            </a:r>
            <a:r>
              <a:rPr sz="2800" spc="20" dirty="0">
                <a:solidFill>
                  <a:srgbClr val="28375B"/>
                </a:solidFill>
                <a:latin typeface="Calibri"/>
                <a:cs typeface="Calibri"/>
              </a:rPr>
              <a:t> </a:t>
            </a:r>
            <a:r>
              <a:rPr sz="2800" spc="10" dirty="0">
                <a:solidFill>
                  <a:srgbClr val="28375B"/>
                </a:solidFill>
                <a:latin typeface="Calibri"/>
                <a:cs typeface="Calibri"/>
              </a:rPr>
              <a:t>заказчиков</a:t>
            </a:r>
            <a:r>
              <a:rPr sz="2800" spc="20" dirty="0">
                <a:solidFill>
                  <a:srgbClr val="28375B"/>
                </a:solidFill>
                <a:latin typeface="Calibri"/>
                <a:cs typeface="Calibri"/>
              </a:rPr>
              <a:t> </a:t>
            </a:r>
            <a:r>
              <a:rPr sz="2800" spc="5" dirty="0">
                <a:solidFill>
                  <a:srgbClr val="28375B"/>
                </a:solidFill>
                <a:latin typeface="Calibri"/>
                <a:cs typeface="Calibri"/>
              </a:rPr>
              <a:t>целевого</a:t>
            </a:r>
            <a:r>
              <a:rPr sz="2800" spc="35" dirty="0">
                <a:solidFill>
                  <a:srgbClr val="28375B"/>
                </a:solidFill>
                <a:latin typeface="Calibri"/>
                <a:cs typeface="Calibri"/>
              </a:rPr>
              <a:t> </a:t>
            </a:r>
            <a:r>
              <a:rPr sz="2800" spc="15" dirty="0" err="1">
                <a:solidFill>
                  <a:srgbClr val="28375B"/>
                </a:solidFill>
                <a:latin typeface="Calibri"/>
                <a:cs typeface="Calibri"/>
              </a:rPr>
              <a:t>обучения</a:t>
            </a:r>
            <a:r>
              <a:rPr sz="2800" spc="15" dirty="0">
                <a:solidFill>
                  <a:srgbClr val="28375B"/>
                </a:solidFill>
                <a:latin typeface="Calibri"/>
                <a:cs typeface="Calibri"/>
              </a:rPr>
              <a:t> </a:t>
            </a:r>
            <a:r>
              <a:rPr lang="ru-RU" sz="2800" spc="-5" dirty="0">
                <a:solidFill>
                  <a:srgbClr val="28375B"/>
                </a:solidFill>
                <a:latin typeface="Calibri"/>
                <a:cs typeface="Calibri"/>
              </a:rPr>
              <a:t>размещаются </a:t>
            </a:r>
            <a:r>
              <a:rPr sz="2800" spc="15" dirty="0" err="1">
                <a:solidFill>
                  <a:srgbClr val="28375B"/>
                </a:solidFill>
                <a:latin typeface="Calibri"/>
                <a:cs typeface="Calibri"/>
              </a:rPr>
              <a:t>на</a:t>
            </a:r>
            <a:endParaRPr sz="2800" dirty="0">
              <a:latin typeface="Calibri"/>
              <a:cs typeface="Calibri"/>
            </a:endParaRPr>
          </a:p>
          <a:p>
            <a:pPr marL="354965">
              <a:lnSpc>
                <a:spcPts val="2075"/>
              </a:lnSpc>
            </a:pPr>
            <a:r>
              <a:rPr sz="2800" spc="10" dirty="0">
                <a:solidFill>
                  <a:srgbClr val="28375B"/>
                </a:solidFill>
                <a:latin typeface="Calibri"/>
                <a:cs typeface="Calibri"/>
              </a:rPr>
              <a:t>платформе</a:t>
            </a:r>
            <a:r>
              <a:rPr sz="2800" spc="25" dirty="0">
                <a:solidFill>
                  <a:srgbClr val="28375B"/>
                </a:solidFill>
                <a:latin typeface="Calibri"/>
                <a:cs typeface="Calibri"/>
              </a:rPr>
              <a:t> </a:t>
            </a:r>
            <a:r>
              <a:rPr sz="2800" spc="10" dirty="0">
                <a:solidFill>
                  <a:srgbClr val="28375B"/>
                </a:solidFill>
                <a:latin typeface="Calibri"/>
                <a:cs typeface="Calibri"/>
              </a:rPr>
              <a:t>«Работа</a:t>
            </a:r>
            <a:r>
              <a:rPr sz="2800" spc="15" dirty="0">
                <a:solidFill>
                  <a:srgbClr val="28375B"/>
                </a:solidFill>
                <a:latin typeface="Calibri"/>
                <a:cs typeface="Calibri"/>
              </a:rPr>
              <a:t> в</a:t>
            </a:r>
            <a:r>
              <a:rPr sz="2800" spc="-5" dirty="0">
                <a:solidFill>
                  <a:srgbClr val="28375B"/>
                </a:solidFill>
                <a:latin typeface="Calibri"/>
                <a:cs typeface="Calibri"/>
              </a:rPr>
              <a:t> </a:t>
            </a:r>
            <a:r>
              <a:rPr sz="2800" spc="10" dirty="0">
                <a:solidFill>
                  <a:srgbClr val="28375B"/>
                </a:solidFill>
                <a:latin typeface="Calibri"/>
                <a:cs typeface="Calibri"/>
              </a:rPr>
              <a:t>России»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 dirty="0">
              <a:latin typeface="Calibri"/>
              <a:cs typeface="Calibri"/>
            </a:endParaRPr>
          </a:p>
          <a:p>
            <a:pPr marL="354965" indent="-342900">
              <a:lnSpc>
                <a:spcPts val="2075"/>
              </a:lnSpc>
              <a:spcBef>
                <a:spcPts val="5"/>
              </a:spcBef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2800" spc="5" dirty="0" err="1">
                <a:solidFill>
                  <a:srgbClr val="28375B"/>
                </a:solidFill>
                <a:latin typeface="Calibri"/>
                <a:cs typeface="Calibri"/>
              </a:rPr>
              <a:t>Количество</a:t>
            </a:r>
            <a:r>
              <a:rPr sz="2800" spc="35" dirty="0">
                <a:solidFill>
                  <a:srgbClr val="28375B"/>
                </a:solidFill>
                <a:latin typeface="Calibri"/>
                <a:cs typeface="Calibri"/>
              </a:rPr>
              <a:t> </a:t>
            </a:r>
            <a:r>
              <a:rPr sz="2800" spc="5" dirty="0">
                <a:solidFill>
                  <a:srgbClr val="28375B"/>
                </a:solidFill>
                <a:latin typeface="Calibri"/>
                <a:cs typeface="Calibri"/>
              </a:rPr>
              <a:t>целевых</a:t>
            </a:r>
            <a:r>
              <a:rPr sz="2800" spc="40" dirty="0">
                <a:solidFill>
                  <a:srgbClr val="28375B"/>
                </a:solidFill>
                <a:latin typeface="Calibri"/>
                <a:cs typeface="Calibri"/>
              </a:rPr>
              <a:t> </a:t>
            </a:r>
            <a:r>
              <a:rPr sz="2800" spc="10" dirty="0">
                <a:solidFill>
                  <a:srgbClr val="28375B"/>
                </a:solidFill>
                <a:latin typeface="Calibri"/>
                <a:cs typeface="Calibri"/>
              </a:rPr>
              <a:t>мест</a:t>
            </a:r>
            <a:r>
              <a:rPr sz="2800" spc="35" dirty="0">
                <a:solidFill>
                  <a:srgbClr val="28375B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8375B"/>
                </a:solidFill>
                <a:latin typeface="Calibri"/>
                <a:cs typeface="Calibri"/>
              </a:rPr>
              <a:t>будет</a:t>
            </a:r>
            <a:r>
              <a:rPr sz="2800" spc="15" dirty="0">
                <a:solidFill>
                  <a:srgbClr val="28375B"/>
                </a:solidFill>
                <a:latin typeface="Calibri"/>
                <a:cs typeface="Calibri"/>
              </a:rPr>
              <a:t> </a:t>
            </a:r>
            <a:r>
              <a:rPr sz="2800" spc="10" dirty="0">
                <a:solidFill>
                  <a:srgbClr val="28375B"/>
                </a:solidFill>
                <a:latin typeface="Calibri"/>
                <a:cs typeface="Calibri"/>
              </a:rPr>
              <a:t>утверждено</a:t>
            </a:r>
            <a:r>
              <a:rPr sz="2800" spc="60" dirty="0">
                <a:solidFill>
                  <a:srgbClr val="28375B"/>
                </a:solidFill>
                <a:latin typeface="Calibri"/>
                <a:cs typeface="Calibri"/>
              </a:rPr>
              <a:t> </a:t>
            </a:r>
            <a:r>
              <a:rPr sz="2800" spc="15" dirty="0">
                <a:solidFill>
                  <a:srgbClr val="28375B"/>
                </a:solidFill>
                <a:latin typeface="Calibri"/>
                <a:cs typeface="Calibri"/>
              </a:rPr>
              <a:t>и </a:t>
            </a:r>
            <a:r>
              <a:rPr sz="2800" spc="5" dirty="0">
                <a:solidFill>
                  <a:srgbClr val="28375B"/>
                </a:solidFill>
                <a:latin typeface="Calibri"/>
                <a:cs typeface="Calibri"/>
              </a:rPr>
              <a:t>опубликовано</a:t>
            </a:r>
            <a:r>
              <a:rPr sz="2800" spc="55" dirty="0">
                <a:solidFill>
                  <a:srgbClr val="28375B"/>
                </a:solidFill>
                <a:latin typeface="Calibri"/>
                <a:cs typeface="Calibri"/>
              </a:rPr>
              <a:t> </a:t>
            </a:r>
            <a:r>
              <a:rPr sz="2800" spc="15" dirty="0">
                <a:solidFill>
                  <a:srgbClr val="28375B"/>
                </a:solidFill>
                <a:latin typeface="Calibri"/>
                <a:cs typeface="Calibri"/>
              </a:rPr>
              <a:t>на</a:t>
            </a:r>
            <a:r>
              <a:rPr sz="2800" spc="30" dirty="0">
                <a:solidFill>
                  <a:srgbClr val="28375B"/>
                </a:solidFill>
                <a:latin typeface="Calibri"/>
                <a:cs typeface="Calibri"/>
              </a:rPr>
              <a:t> </a:t>
            </a:r>
            <a:r>
              <a:rPr sz="2800" spc="10" dirty="0">
                <a:solidFill>
                  <a:srgbClr val="28375B"/>
                </a:solidFill>
                <a:latin typeface="Calibri"/>
                <a:cs typeface="Calibri"/>
              </a:rPr>
              <a:t>сайте</a:t>
            </a:r>
            <a:endParaRPr sz="2800" dirty="0">
              <a:latin typeface="Calibri"/>
              <a:cs typeface="Calibri"/>
            </a:endParaRPr>
          </a:p>
          <a:p>
            <a:pPr marL="354965">
              <a:lnSpc>
                <a:spcPts val="2075"/>
              </a:lnSpc>
            </a:pPr>
            <a:r>
              <a:rPr sz="2800" spc="20" dirty="0">
                <a:solidFill>
                  <a:srgbClr val="28375B"/>
                </a:solidFill>
                <a:latin typeface="Calibri"/>
                <a:cs typeface="Calibri"/>
              </a:rPr>
              <a:t>МПГУ</a:t>
            </a:r>
            <a:r>
              <a:rPr sz="2800" spc="-10" dirty="0">
                <a:solidFill>
                  <a:srgbClr val="28375B"/>
                </a:solidFill>
                <a:latin typeface="Calibri"/>
                <a:cs typeface="Calibri"/>
              </a:rPr>
              <a:t> </a:t>
            </a:r>
            <a:r>
              <a:rPr sz="2800" spc="15" dirty="0">
                <a:solidFill>
                  <a:srgbClr val="28375B"/>
                </a:solidFill>
                <a:latin typeface="Calibri"/>
                <a:cs typeface="Calibri"/>
              </a:rPr>
              <a:t>10</a:t>
            </a:r>
            <a:r>
              <a:rPr sz="2800" dirty="0">
                <a:solidFill>
                  <a:srgbClr val="28375B"/>
                </a:solidFill>
                <a:latin typeface="Calibri"/>
                <a:cs typeface="Calibri"/>
              </a:rPr>
              <a:t> </a:t>
            </a:r>
            <a:r>
              <a:rPr sz="2800" spc="10" dirty="0" err="1">
                <a:solidFill>
                  <a:srgbClr val="28375B"/>
                </a:solidFill>
                <a:latin typeface="Calibri"/>
                <a:cs typeface="Calibri"/>
              </a:rPr>
              <a:t>апреля</a:t>
            </a:r>
            <a:r>
              <a:rPr sz="2800" spc="15" dirty="0">
                <a:solidFill>
                  <a:srgbClr val="28375B"/>
                </a:solidFill>
                <a:latin typeface="Calibri"/>
                <a:cs typeface="Calibri"/>
              </a:rPr>
              <a:t> </a:t>
            </a:r>
            <a:r>
              <a:rPr sz="2800" spc="20" dirty="0">
                <a:solidFill>
                  <a:srgbClr val="28375B"/>
                </a:solidFill>
                <a:latin typeface="Calibri"/>
                <a:cs typeface="Calibri"/>
              </a:rPr>
              <a:t>202</a:t>
            </a:r>
            <a:r>
              <a:rPr lang="ru-RU" sz="2800" spc="20" dirty="0">
                <a:solidFill>
                  <a:srgbClr val="28375B"/>
                </a:solidFill>
                <a:latin typeface="Calibri"/>
                <a:cs typeface="Calibri"/>
              </a:rPr>
              <a:t>5</a:t>
            </a:r>
            <a:r>
              <a:rPr sz="2800" dirty="0">
                <a:solidFill>
                  <a:srgbClr val="28375B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8375B"/>
                </a:solidFill>
                <a:latin typeface="Calibri"/>
                <a:cs typeface="Calibri"/>
              </a:rPr>
              <a:t>года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CA8C9-8288-27A0-DE28-602049870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5647739-B86F-0912-FD0D-2C1A7C3E36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1200" y="245734"/>
            <a:ext cx="6007735" cy="118301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3800" spc="-5" dirty="0"/>
              <a:t>ОЛИМПИАДЫ</a:t>
            </a:r>
            <a:br>
              <a:rPr lang="ru-RU" sz="3800" spc="-5" dirty="0"/>
            </a:br>
            <a:r>
              <a:rPr lang="ru-RU" sz="3800" spc="-5" dirty="0"/>
              <a:t>Сайт МПГУ </a:t>
            </a:r>
            <a:r>
              <a:rPr lang="en-US" sz="3800" spc="-5" dirty="0"/>
              <a:t>mpgu.su</a:t>
            </a:r>
            <a:endParaRPr sz="3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209BCA7-D230-01D9-98C1-2B1AD978F4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445" r="50000" b="38148"/>
          <a:stretch/>
        </p:blipFill>
        <p:spPr>
          <a:xfrm>
            <a:off x="1600200" y="1428750"/>
            <a:ext cx="6248400" cy="333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75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B033F7-9F6F-FE75-12F7-7A71D882F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72754AD-EDB1-76BD-2835-048DA6EC25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3739" y="596849"/>
            <a:ext cx="6007735" cy="5982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3800" spc="-5" dirty="0"/>
              <a:t>Абитуриентам МПГУ</a:t>
            </a:r>
            <a:endParaRPr sz="3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C36BE4-44DC-0DEC-0C97-333035B184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67" t="20371" r="61667" b="41111"/>
          <a:stretch/>
        </p:blipFill>
        <p:spPr>
          <a:xfrm>
            <a:off x="1752600" y="1276350"/>
            <a:ext cx="5871466" cy="372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278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D67709-8497-5B63-5D4F-957C35E49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0D4FAEE-4D44-8672-2BC2-6B7461D5A6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3739" y="596849"/>
            <a:ext cx="6007735" cy="5982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3800" spc="-5" dirty="0"/>
              <a:t>Олимпиады МПГУ</a:t>
            </a:r>
            <a:endParaRPr sz="3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AF5AD3-3FA7-1E2D-089B-18C0E75C9A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33" t="2593" r="833" b="2593"/>
          <a:stretch/>
        </p:blipFill>
        <p:spPr>
          <a:xfrm>
            <a:off x="1447800" y="1428750"/>
            <a:ext cx="6629400" cy="359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86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247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A9A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53183" cy="5141973"/>
          </a:xfrm>
          <a:prstGeom prst="rect">
            <a:avLst/>
          </a:prstGeom>
        </p:spPr>
      </p:pic>
      <p:sp>
        <p:nvSpPr>
          <p:cNvPr id="22" name="Заголовок 21">
            <a:extLst>
              <a:ext uri="{FF2B5EF4-FFF2-40B4-BE49-F238E27FC236}">
                <a16:creationId xmlns:a16="http://schemas.microsoft.com/office/drawing/2014/main" id="{21042EF2-9D73-F988-69AC-CBD99EAC1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2" y="1100540"/>
            <a:ext cx="7473698" cy="1107996"/>
          </a:xfrm>
        </p:spPr>
        <p:txBody>
          <a:bodyPr/>
          <a:lstStyle/>
          <a:p>
            <a:r>
              <a:rPr lang="ru-RU" sz="2400" kern="1200" spc="-5" dirty="0">
                <a:solidFill>
                  <a:srgbClr val="28375B"/>
                </a:solidFill>
                <a:ea typeface="+mn-ea"/>
              </a:rPr>
              <a:t>Внимание:</a:t>
            </a:r>
            <a:br>
              <a:rPr lang="ru-RU" sz="2400" kern="1200" spc="-5" dirty="0">
                <a:solidFill>
                  <a:srgbClr val="28375B"/>
                </a:solidFill>
                <a:ea typeface="+mn-ea"/>
              </a:rPr>
            </a:br>
            <a:r>
              <a:rPr lang="ru-RU" sz="2400" kern="1200" spc="-5" dirty="0">
                <a:solidFill>
                  <a:srgbClr val="28375B"/>
                </a:solidFill>
                <a:ea typeface="+mn-ea"/>
              </a:rPr>
              <a:t>Всю информацию необходимо уточнить ещё раз перед началом приёмной кампании!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45815AB-3A64-4F86-9C6E-A34486E686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092" r="1666" b="61857"/>
          <a:stretch/>
        </p:blipFill>
        <p:spPr>
          <a:xfrm>
            <a:off x="1940051" y="99339"/>
            <a:ext cx="6180565" cy="95589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66FAFE0-1505-4FE0-BE36-3424D8C005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66" t="17390" r="7500" b="8499"/>
          <a:stretch/>
        </p:blipFill>
        <p:spPr>
          <a:xfrm>
            <a:off x="2013984" y="2204449"/>
            <a:ext cx="6106632" cy="296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6577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527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A9A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53183" cy="514197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04659" y="571500"/>
            <a:ext cx="1594103" cy="159258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25879" y="520953"/>
            <a:ext cx="41033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28375B"/>
                </a:solidFill>
              </a:rPr>
              <a:t>Контакты</a:t>
            </a:r>
            <a:r>
              <a:rPr sz="2400" spc="-40" dirty="0">
                <a:solidFill>
                  <a:srgbClr val="28375B"/>
                </a:solidFill>
              </a:rPr>
              <a:t> </a:t>
            </a:r>
            <a:r>
              <a:rPr sz="2400" spc="-5" dirty="0">
                <a:solidFill>
                  <a:srgbClr val="28375B"/>
                </a:solidFill>
              </a:rPr>
              <a:t>Приёмной</a:t>
            </a:r>
            <a:r>
              <a:rPr sz="2400" spc="-25" dirty="0">
                <a:solidFill>
                  <a:srgbClr val="28375B"/>
                </a:solidFill>
              </a:rPr>
              <a:t> </a:t>
            </a:r>
            <a:r>
              <a:rPr sz="2400" spc="-10" dirty="0">
                <a:solidFill>
                  <a:srgbClr val="28375B"/>
                </a:solidFill>
              </a:rPr>
              <a:t>комиссии</a:t>
            </a:r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1825879" y="1138554"/>
            <a:ext cx="3456304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Дни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часы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работы: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Понедельник</a:t>
            </a:r>
            <a:r>
              <a:rPr sz="16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—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четверг: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10:00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—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18:00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Пятница: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10:00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17:00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Суббота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и воскресенье</a:t>
            </a:r>
            <a:r>
              <a:rPr sz="16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– 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выходные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дни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74520" y="2913888"/>
            <a:ext cx="384048" cy="38404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53183" y="4145279"/>
            <a:ext cx="384048" cy="38404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74122" y="3029692"/>
            <a:ext cx="381000" cy="38252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491730" y="2399494"/>
            <a:ext cx="11099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mpgu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80201" y="3040870"/>
            <a:ext cx="21342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28375B"/>
                </a:solidFill>
                <a:latin typeface="Calibri"/>
                <a:cs typeface="Calibri"/>
                <a:hlinkClick r:id="rId7"/>
              </a:rPr>
              <a:t>priem@mpgu.su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57097" y="3667444"/>
            <a:ext cx="268922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28375B"/>
                </a:solidFill>
                <a:latin typeface="Calibri"/>
                <a:cs typeface="Calibri"/>
              </a:rPr>
              <a:t>vk.com/</a:t>
            </a:r>
            <a:r>
              <a:rPr sz="2400" b="1" spc="-5" dirty="0" err="1">
                <a:solidFill>
                  <a:srgbClr val="28375B"/>
                </a:solidFill>
                <a:latin typeface="Calibri"/>
                <a:cs typeface="Calibri"/>
              </a:rPr>
              <a:t>priem_mpgu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556349" y="2409978"/>
            <a:ext cx="398780" cy="302260"/>
            <a:chOff x="5522576" y="3014779"/>
            <a:chExt cx="398780" cy="302260"/>
          </a:xfrm>
        </p:grpSpPr>
        <p:sp>
          <p:nvSpPr>
            <p:cNvPr id="14" name="object 14"/>
            <p:cNvSpPr/>
            <p:nvPr/>
          </p:nvSpPr>
          <p:spPr>
            <a:xfrm>
              <a:off x="5522569" y="3014789"/>
              <a:ext cx="398780" cy="302260"/>
            </a:xfrm>
            <a:custGeom>
              <a:avLst/>
              <a:gdLst/>
              <a:ahLst/>
              <a:cxnLst/>
              <a:rect l="l" t="t" r="r" b="b"/>
              <a:pathLst>
                <a:path w="398779" h="302260">
                  <a:moveTo>
                    <a:pt x="135318" y="263626"/>
                  </a:moveTo>
                  <a:lnTo>
                    <a:pt x="0" y="263626"/>
                  </a:lnTo>
                  <a:lnTo>
                    <a:pt x="0" y="274624"/>
                  </a:lnTo>
                  <a:lnTo>
                    <a:pt x="2159" y="285305"/>
                  </a:lnTo>
                  <a:lnTo>
                    <a:pt x="8026" y="294030"/>
                  </a:lnTo>
                  <a:lnTo>
                    <a:pt x="16725" y="299910"/>
                  </a:lnTo>
                  <a:lnTo>
                    <a:pt x="27381" y="302082"/>
                  </a:lnTo>
                  <a:lnTo>
                    <a:pt x="96977" y="302082"/>
                  </a:lnTo>
                  <a:lnTo>
                    <a:pt x="107937" y="291096"/>
                  </a:lnTo>
                  <a:lnTo>
                    <a:pt x="18313" y="291084"/>
                  </a:lnTo>
                  <a:lnTo>
                    <a:pt x="10960" y="283718"/>
                  </a:lnTo>
                  <a:lnTo>
                    <a:pt x="10947" y="274624"/>
                  </a:lnTo>
                  <a:lnTo>
                    <a:pt x="124371" y="274612"/>
                  </a:lnTo>
                  <a:lnTo>
                    <a:pt x="135318" y="263626"/>
                  </a:lnTo>
                  <a:close/>
                </a:path>
                <a:path w="398779" h="302260">
                  <a:moveTo>
                    <a:pt x="370814" y="27470"/>
                  </a:moveTo>
                  <a:lnTo>
                    <a:pt x="93091" y="27470"/>
                  </a:lnTo>
                  <a:lnTo>
                    <a:pt x="93091" y="225272"/>
                  </a:lnTo>
                  <a:lnTo>
                    <a:pt x="173596" y="225247"/>
                  </a:lnTo>
                  <a:lnTo>
                    <a:pt x="184531" y="214287"/>
                  </a:lnTo>
                  <a:lnTo>
                    <a:pt x="104038" y="214287"/>
                  </a:lnTo>
                  <a:lnTo>
                    <a:pt x="104038" y="38455"/>
                  </a:lnTo>
                  <a:lnTo>
                    <a:pt x="359854" y="38455"/>
                  </a:lnTo>
                  <a:lnTo>
                    <a:pt x="370814" y="27470"/>
                  </a:lnTo>
                  <a:close/>
                </a:path>
                <a:path w="398779" h="302260">
                  <a:moveTo>
                    <a:pt x="398208" y="0"/>
                  </a:moveTo>
                  <a:lnTo>
                    <a:pt x="87617" y="0"/>
                  </a:lnTo>
                  <a:lnTo>
                    <a:pt x="79095" y="1727"/>
                  </a:lnTo>
                  <a:lnTo>
                    <a:pt x="72136" y="6438"/>
                  </a:lnTo>
                  <a:lnTo>
                    <a:pt x="67437" y="13423"/>
                  </a:lnTo>
                  <a:lnTo>
                    <a:pt x="65709" y="21971"/>
                  </a:lnTo>
                  <a:lnTo>
                    <a:pt x="65709" y="247256"/>
                  </a:lnTo>
                  <a:lnTo>
                    <a:pt x="76657" y="247256"/>
                  </a:lnTo>
                  <a:lnTo>
                    <a:pt x="76669" y="15900"/>
                  </a:lnTo>
                  <a:lnTo>
                    <a:pt x="81572" y="10985"/>
                  </a:lnTo>
                  <a:lnTo>
                    <a:pt x="387261" y="10985"/>
                  </a:lnTo>
                  <a:lnTo>
                    <a:pt x="3982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03260" y="3069783"/>
              <a:ext cx="129669" cy="130092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2740532" y="2854832"/>
            <a:ext cx="200342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15" indent="728345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город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Москва, </a:t>
            </a:r>
            <a:r>
              <a:rPr sz="1600" spc="-3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проспект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Вернадского,</a:t>
            </a:r>
            <a:endParaRPr sz="1600">
              <a:latin typeface="Calibri"/>
              <a:cs typeface="Calibri"/>
            </a:endParaRPr>
          </a:p>
          <a:p>
            <a:pPr marL="786765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дом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88,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к.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550</a:t>
            </a:r>
            <a:endParaRPr sz="1600">
              <a:latin typeface="Calibri"/>
              <a:cs typeface="Calibri"/>
            </a:endParaRPr>
          </a:p>
          <a:p>
            <a:pPr marL="60960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(метро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Юго-Западная)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58008" y="4066743"/>
            <a:ext cx="23850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28375B"/>
                </a:solidFill>
                <a:latin typeface="Calibri"/>
                <a:cs typeface="Calibri"/>
              </a:rPr>
              <a:t>+7</a:t>
            </a:r>
            <a:r>
              <a:rPr sz="2400" b="1" spc="-50" dirty="0">
                <a:solidFill>
                  <a:srgbClr val="28375B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28375B"/>
                </a:solidFill>
                <a:latin typeface="Calibri"/>
                <a:cs typeface="Calibri"/>
              </a:rPr>
              <a:t>(499)</a:t>
            </a:r>
            <a:r>
              <a:rPr sz="2400" b="1" spc="-50" dirty="0">
                <a:solidFill>
                  <a:srgbClr val="28375B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28375B"/>
                </a:solidFill>
                <a:latin typeface="Calibri"/>
                <a:cs typeface="Calibri"/>
              </a:rPr>
              <a:t>702-41-41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28375B"/>
                </a:solidFill>
                <a:latin typeface="Calibri"/>
                <a:cs typeface="Calibri"/>
              </a:rPr>
              <a:t>+7</a:t>
            </a:r>
            <a:r>
              <a:rPr sz="2400" b="1" spc="-50" dirty="0">
                <a:solidFill>
                  <a:srgbClr val="28375B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28375B"/>
                </a:solidFill>
                <a:latin typeface="Calibri"/>
                <a:cs typeface="Calibri"/>
              </a:rPr>
              <a:t>(495)</a:t>
            </a:r>
            <a:r>
              <a:rPr sz="2400" b="1" spc="-50" dirty="0">
                <a:solidFill>
                  <a:srgbClr val="28375B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28375B"/>
                </a:solidFill>
                <a:latin typeface="Calibri"/>
                <a:cs typeface="Calibri"/>
              </a:rPr>
              <a:t>438-18-47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556348" y="3694887"/>
            <a:ext cx="472418" cy="424180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Графика, линия, круг, Красочност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699AD85-7132-611B-A6DE-E5446AFE6ED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796" y="4288213"/>
            <a:ext cx="686141" cy="686141"/>
          </a:xfrm>
          <a:prstGeom prst="rect">
            <a:avLst/>
          </a:prstGeom>
        </p:spPr>
      </p:pic>
      <p:sp>
        <p:nvSpPr>
          <p:cNvPr id="25" name="object 12">
            <a:extLst>
              <a:ext uri="{FF2B5EF4-FFF2-40B4-BE49-F238E27FC236}">
                <a16:creationId xmlns:a16="http://schemas.microsoft.com/office/drawing/2014/main" id="{947F850C-F6E4-CFE2-E72B-C63AF9E2E2F0}"/>
              </a:ext>
            </a:extLst>
          </p:cNvPr>
          <p:cNvSpPr txBox="1"/>
          <p:nvPr/>
        </p:nvSpPr>
        <p:spPr>
          <a:xfrm>
            <a:off x="6299856" y="4445774"/>
            <a:ext cx="268922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dirty="0">
                <a:hlinkClick r:id="rId12"/>
              </a:rPr>
              <a:t>Поступаю в МПГУ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3C7DD6-57E3-F009-2395-E48161196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84A8543-2DF3-5DA7-88FA-1F8CFF6051FA}"/>
              </a:ext>
            </a:extLst>
          </p:cNvPr>
          <p:cNvSpPr/>
          <p:nvPr/>
        </p:nvSpPr>
        <p:spPr>
          <a:xfrm>
            <a:off x="0" y="21247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A9A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4199F914-CAF6-86C4-B6AA-90D95E0BDDD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53183" cy="5141973"/>
          </a:xfrm>
          <a:prstGeom prst="rect">
            <a:avLst/>
          </a:prstGeom>
        </p:spPr>
      </p:pic>
      <p:pic>
        <p:nvPicPr>
          <p:cNvPr id="4" name="object 4">
            <a:extLst>
              <a:ext uri="{FF2B5EF4-FFF2-40B4-BE49-F238E27FC236}">
                <a16:creationId xmlns:a16="http://schemas.microsoft.com/office/drawing/2014/main" id="{F9BE1847-9E31-A105-9DAE-1B644A6E7CE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36548" y="133350"/>
            <a:ext cx="1594103" cy="1592580"/>
          </a:xfrm>
          <a:prstGeom prst="rect">
            <a:avLst/>
          </a:prstGeom>
        </p:spPr>
      </p:pic>
      <p:sp>
        <p:nvSpPr>
          <p:cNvPr id="22" name="Заголовок 21">
            <a:extLst>
              <a:ext uri="{FF2B5EF4-FFF2-40B4-BE49-F238E27FC236}">
                <a16:creationId xmlns:a16="http://schemas.microsoft.com/office/drawing/2014/main" id="{5ED6006D-060E-17E9-9E19-1E8A4F77F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571500"/>
            <a:ext cx="4372609" cy="4210050"/>
          </a:xfrm>
        </p:spPr>
        <p:txBody>
          <a:bodyPr/>
          <a:lstStyle/>
          <a:p>
            <a:pPr algn="ctr"/>
            <a:r>
              <a:rPr lang="ru-RU" sz="5400" kern="1200" spc="-5" dirty="0">
                <a:solidFill>
                  <a:srgbClr val="28375B"/>
                </a:solidFill>
                <a:ea typeface="+mn-ea"/>
              </a:rPr>
              <a:t>Спасибо за внимание</a:t>
            </a:r>
            <a:br>
              <a:rPr lang="ru-RU" sz="5400" kern="1200" spc="-5" dirty="0">
                <a:solidFill>
                  <a:srgbClr val="28375B"/>
                </a:solidFill>
                <a:ea typeface="+mn-ea"/>
              </a:rPr>
            </a:br>
            <a:r>
              <a:rPr lang="ru-RU" sz="5400" kern="1200" spc="-5" dirty="0">
                <a:solidFill>
                  <a:srgbClr val="28375B"/>
                </a:solidFill>
                <a:ea typeface="+mn-ea"/>
              </a:rPr>
              <a:t>и</a:t>
            </a:r>
            <a:br>
              <a:rPr lang="ru-RU" sz="5400" kern="1200" spc="-5" dirty="0">
                <a:solidFill>
                  <a:srgbClr val="28375B"/>
                </a:solidFill>
                <a:ea typeface="+mn-ea"/>
              </a:rPr>
            </a:br>
            <a:r>
              <a:rPr lang="ru-RU" sz="5400" kern="1200" spc="-5" dirty="0">
                <a:solidFill>
                  <a:srgbClr val="28375B"/>
                </a:solidFill>
                <a:ea typeface="+mn-ea"/>
              </a:rPr>
              <a:t>успешного поступления!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BB0CF2A-70D9-49BB-B798-3CD2A42721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2848" y="2343150"/>
            <a:ext cx="2351151" cy="281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26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5" descr="E:\ELLA\WORK2\BRANDBORN\3_MPGU_BB\POWERPOINT\2 circl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776" y="3978229"/>
            <a:ext cx="1813035" cy="1813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Овал 1"/>
          <p:cNvSpPr>
            <a:spLocks noChangeArrowheads="1"/>
          </p:cNvSpPr>
          <p:nvPr/>
        </p:nvSpPr>
        <p:spPr bwMode="auto">
          <a:xfrm>
            <a:off x="8215346" y="601602"/>
            <a:ext cx="307752" cy="307751"/>
          </a:xfrm>
          <a:prstGeom prst="ellipse">
            <a:avLst/>
          </a:prstGeom>
          <a:solidFill>
            <a:srgbClr val="00A9A6"/>
          </a:solidFill>
          <a:ln>
            <a:noFill/>
          </a:ln>
        </p:spPr>
        <p:txBody>
          <a:bodyPr/>
          <a:lstStyle>
            <a:lvl1pPr defTabSz="1042988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09415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795">
              <a:solidFill>
                <a:srgbClr val="000000"/>
              </a:solidFill>
            </a:endParaRPr>
          </a:p>
        </p:txBody>
      </p:sp>
      <p:sp>
        <p:nvSpPr>
          <p:cNvPr id="4100" name="Прямоугольник 3"/>
          <p:cNvSpPr>
            <a:spLocks noChangeArrowheads="1"/>
          </p:cNvSpPr>
          <p:nvPr/>
        </p:nvSpPr>
        <p:spPr bwMode="auto">
          <a:xfrm>
            <a:off x="0" y="-2024"/>
            <a:ext cx="9144000" cy="307752"/>
          </a:xfrm>
          <a:prstGeom prst="rect">
            <a:avLst/>
          </a:prstGeom>
          <a:solidFill>
            <a:srgbClr val="00A9A6"/>
          </a:solidFill>
          <a:ln>
            <a:noFill/>
          </a:ln>
        </p:spPr>
        <p:txBody>
          <a:bodyPr/>
          <a:lstStyle>
            <a:lvl1pPr defTabSz="1042988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09415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795">
              <a:solidFill>
                <a:srgbClr val="000000"/>
              </a:solidFill>
            </a:endParaRPr>
          </a:p>
        </p:txBody>
      </p:sp>
      <p:sp>
        <p:nvSpPr>
          <p:cNvPr id="4101" name="Прямоугольник 4"/>
          <p:cNvSpPr>
            <a:spLocks noChangeArrowheads="1"/>
          </p:cNvSpPr>
          <p:nvPr/>
        </p:nvSpPr>
        <p:spPr bwMode="auto">
          <a:xfrm>
            <a:off x="4326879" y="4806460"/>
            <a:ext cx="2647743" cy="156575"/>
          </a:xfrm>
          <a:prstGeom prst="rect">
            <a:avLst/>
          </a:prstGeom>
          <a:solidFill>
            <a:srgbClr val="D7B56D"/>
          </a:solidFill>
          <a:ln>
            <a:noFill/>
          </a:ln>
        </p:spPr>
        <p:txBody>
          <a:bodyPr/>
          <a:lstStyle>
            <a:lvl1pPr defTabSz="1042988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09415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795">
              <a:solidFill>
                <a:srgbClr val="000000"/>
              </a:solidFill>
            </a:endParaRPr>
          </a:p>
        </p:txBody>
      </p:sp>
      <p:pic>
        <p:nvPicPr>
          <p:cNvPr id="90119" name="Picture 3" descr="E:\ELLA\WORK2\BRANDBORN\3_MPGU_BB\POWERPOINT\2 UZ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37285"/>
            <a:ext cx="914399" cy="410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Кольцо 5"/>
          <p:cNvSpPr/>
          <p:nvPr/>
        </p:nvSpPr>
        <p:spPr bwMode="auto">
          <a:xfrm>
            <a:off x="8260699" y="2532337"/>
            <a:ext cx="677054" cy="678134"/>
          </a:xfrm>
          <a:prstGeom prst="donut">
            <a:avLst/>
          </a:prstGeom>
          <a:solidFill>
            <a:srgbClr val="0063A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89180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95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Кольцо 8"/>
          <p:cNvSpPr/>
          <p:nvPr/>
        </p:nvSpPr>
        <p:spPr bwMode="auto">
          <a:xfrm>
            <a:off x="8031775" y="3259062"/>
            <a:ext cx="307752" cy="307752"/>
          </a:xfrm>
          <a:prstGeom prst="donut">
            <a:avLst/>
          </a:prstGeom>
          <a:solidFill>
            <a:srgbClr val="D7B56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89180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95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endParaRPr lang="ru-RU" sz="1795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90122" name="Picture 4" descr="E:\ELLA\WORK2\BRANDBORN\3_MPGU_BB\POWERPOINT\2 dot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827" y="4544060"/>
            <a:ext cx="1516082" cy="407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4" name="TextBox 14"/>
          <p:cNvSpPr txBox="1">
            <a:spLocks noChangeArrowheads="1"/>
          </p:cNvSpPr>
          <p:nvPr/>
        </p:nvSpPr>
        <p:spPr bwMode="auto">
          <a:xfrm>
            <a:off x="47512" y="440271"/>
            <a:ext cx="90964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1800" b="1" dirty="0">
                <a:solidFill>
                  <a:srgbClr val="00A9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ДОШКОЛЬНОЙ ПЕДАГОГИКИ И ПСИХОЛОГИИ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4473" y="1221018"/>
            <a:ext cx="7794404" cy="386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135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5" descr="E:\ELLA\WORK2\BRANDBORN\3_MPGU_BB\POWERPOINT\2 circl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776" y="3978229"/>
            <a:ext cx="1813035" cy="1813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Овал 1"/>
          <p:cNvSpPr>
            <a:spLocks noChangeArrowheads="1"/>
          </p:cNvSpPr>
          <p:nvPr/>
        </p:nvSpPr>
        <p:spPr bwMode="auto">
          <a:xfrm>
            <a:off x="8215346" y="601602"/>
            <a:ext cx="307752" cy="307751"/>
          </a:xfrm>
          <a:prstGeom prst="ellipse">
            <a:avLst/>
          </a:prstGeom>
          <a:solidFill>
            <a:srgbClr val="00A9A6"/>
          </a:solidFill>
          <a:ln>
            <a:noFill/>
          </a:ln>
        </p:spPr>
        <p:txBody>
          <a:bodyPr/>
          <a:lstStyle>
            <a:lvl1pPr defTabSz="1042988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09415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795">
              <a:solidFill>
                <a:srgbClr val="000000"/>
              </a:solidFill>
            </a:endParaRPr>
          </a:p>
        </p:txBody>
      </p:sp>
      <p:sp>
        <p:nvSpPr>
          <p:cNvPr id="4100" name="Прямоугольник 3"/>
          <p:cNvSpPr>
            <a:spLocks noChangeArrowheads="1"/>
          </p:cNvSpPr>
          <p:nvPr/>
        </p:nvSpPr>
        <p:spPr bwMode="auto">
          <a:xfrm>
            <a:off x="0" y="-2024"/>
            <a:ext cx="9144000" cy="307752"/>
          </a:xfrm>
          <a:prstGeom prst="rect">
            <a:avLst/>
          </a:prstGeom>
          <a:solidFill>
            <a:srgbClr val="00A9A6"/>
          </a:solidFill>
          <a:ln>
            <a:noFill/>
          </a:ln>
        </p:spPr>
        <p:txBody>
          <a:bodyPr/>
          <a:lstStyle>
            <a:lvl1pPr defTabSz="1042988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09415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795">
              <a:solidFill>
                <a:srgbClr val="000000"/>
              </a:solidFill>
            </a:endParaRPr>
          </a:p>
        </p:txBody>
      </p:sp>
      <p:sp>
        <p:nvSpPr>
          <p:cNvPr id="4101" name="Прямоугольник 4"/>
          <p:cNvSpPr>
            <a:spLocks noChangeArrowheads="1"/>
          </p:cNvSpPr>
          <p:nvPr/>
        </p:nvSpPr>
        <p:spPr bwMode="auto">
          <a:xfrm>
            <a:off x="4326879" y="4806460"/>
            <a:ext cx="2647743" cy="156575"/>
          </a:xfrm>
          <a:prstGeom prst="rect">
            <a:avLst/>
          </a:prstGeom>
          <a:solidFill>
            <a:srgbClr val="D7B56D"/>
          </a:solidFill>
          <a:ln>
            <a:noFill/>
          </a:ln>
        </p:spPr>
        <p:txBody>
          <a:bodyPr/>
          <a:lstStyle>
            <a:lvl1pPr defTabSz="1042988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09415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1795">
              <a:solidFill>
                <a:srgbClr val="000000"/>
              </a:solidFill>
            </a:endParaRPr>
          </a:p>
        </p:txBody>
      </p:sp>
      <p:pic>
        <p:nvPicPr>
          <p:cNvPr id="90119" name="Picture 3" descr="E:\ELLA\WORK2\BRANDBORN\3_MPGU_BB\POWERPOINT\2 UZ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3621"/>
            <a:ext cx="1193213" cy="441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Кольцо 5"/>
          <p:cNvSpPr/>
          <p:nvPr/>
        </p:nvSpPr>
        <p:spPr bwMode="auto">
          <a:xfrm>
            <a:off x="8260699" y="2532337"/>
            <a:ext cx="677054" cy="678134"/>
          </a:xfrm>
          <a:prstGeom prst="donut">
            <a:avLst/>
          </a:prstGeom>
          <a:solidFill>
            <a:srgbClr val="0063A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89180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795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Кольцо 8"/>
          <p:cNvSpPr/>
          <p:nvPr/>
        </p:nvSpPr>
        <p:spPr bwMode="auto">
          <a:xfrm>
            <a:off x="8031775" y="3259062"/>
            <a:ext cx="307752" cy="307752"/>
          </a:xfrm>
          <a:prstGeom prst="donut">
            <a:avLst/>
          </a:prstGeom>
          <a:solidFill>
            <a:srgbClr val="D7B56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89180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95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endParaRPr lang="ru-RU" sz="1795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90122" name="Picture 4" descr="E:\ELLA\WORK2\BRANDBORN\3_MPGU_BB\POWERPOINT\2 dot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827" y="4544060"/>
            <a:ext cx="1516082" cy="407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3" name="Picture 6" descr="1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96" y="327325"/>
            <a:ext cx="929734" cy="92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7" name="Содержимое 4">
            <a:extLst>
              <a:ext uri="{FF2B5EF4-FFF2-40B4-BE49-F238E27FC236}">
                <a16:creationId xmlns:a16="http://schemas.microsoft.com/office/drawing/2014/main" id="{77A2F069-D181-E01B-3CE5-0F2EE54C676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146393" y="1937736"/>
          <a:ext cx="7739743" cy="153261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048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1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96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15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44.04.02</a:t>
                      </a:r>
                    </a:p>
                    <a:p>
                      <a:pPr algn="ctr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ПСИХОЛОГО-ПЕДАГОГИЧЕСКОЕ ОБРАЗОВАНИЕ</a:t>
                      </a:r>
                    </a:p>
                    <a:p>
                      <a:pPr algn="ctr"/>
                      <a:endParaRPr lang="ru-RU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ОРГАНИЗАЦИЯ И АДМИНИСТРИРОВАНИЕ В ДОШКОЛЬНОМ ОБРАЗОВАНИИ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ОБРАЗОВАНИЯ:</a:t>
                      </a:r>
                    </a:p>
                    <a:p>
                      <a:pPr algn="ctr"/>
                      <a:r>
                        <a:rPr lang="ru-RU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Специализированное высшее образование</a:t>
                      </a:r>
                    </a:p>
                    <a:p>
                      <a:pPr algn="ctr"/>
                      <a:endParaRPr lang="ru-RU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ФОРМА ОБУЧЕНИЯ: </a:t>
                      </a:r>
                      <a:r>
                        <a:rPr lang="ru-RU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Очная</a:t>
                      </a:r>
                    </a:p>
                    <a:p>
                      <a:pPr algn="ctr"/>
                      <a:endParaRPr lang="ru-RU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ОБУЧЕНИЯ: </a:t>
                      </a:r>
                    </a:p>
                    <a:p>
                      <a:pPr algn="ctr"/>
                      <a:r>
                        <a:rPr lang="ru-RU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года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ВСТУПИТЕЛЬНОЕ ИСПЫТАНИЕ: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Комплексный экзамен в дистанционном формате — комплексный тест по психологии и педагогике</a:t>
                      </a:r>
                    </a:p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3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КВАЛИФИКАЦИЯ: Менеджер образования</a:t>
                      </a:r>
                    </a:p>
                  </a:txBody>
                  <a:tcPr marL="68580" marR="68580" marT="34290" marB="34290">
                    <a:solidFill>
                      <a:srgbClr val="76C8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115594"/>
                  </a:ext>
                </a:extLst>
              </a:tr>
            </a:tbl>
          </a:graphicData>
        </a:graphic>
      </p:graphicFrame>
      <p:graphicFrame>
        <p:nvGraphicFramePr>
          <p:cNvPr id="48" name="Содержимое 4">
            <a:extLst>
              <a:ext uri="{FF2B5EF4-FFF2-40B4-BE49-F238E27FC236}">
                <a16:creationId xmlns:a16="http://schemas.microsoft.com/office/drawing/2014/main" id="{77A2F069-D181-E01B-3CE5-0F2EE54C6769}"/>
              </a:ext>
            </a:extLst>
          </p:cNvPr>
          <p:cNvGraphicFramePr>
            <a:graphicFrameLocks/>
          </p:cNvGraphicFramePr>
          <p:nvPr/>
        </p:nvGraphicFramePr>
        <p:xfrm>
          <a:off x="1141303" y="315834"/>
          <a:ext cx="7713220" cy="161175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85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7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00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15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44.04.01</a:t>
                      </a:r>
                    </a:p>
                    <a:p>
                      <a:pPr algn="ctr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ПЕДАГОГИЧЕСКОЕ ОБРАЗОВАНИЕ</a:t>
                      </a:r>
                    </a:p>
                    <a:p>
                      <a:pPr algn="ctr"/>
                      <a:endParaRPr lang="ru-RU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МЕДИА И ИНФОРМАЦИОННЫЕ ТЕХНОЛОГИИ В ДОШКОЛЬНОМ ОБРАЗОВАНИИ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ОБРАЗОВАНИЯ:</a:t>
                      </a:r>
                    </a:p>
                    <a:p>
                      <a:pPr algn="ctr"/>
                      <a:r>
                        <a:rPr lang="ru-RU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Специализированное высшее образование</a:t>
                      </a:r>
                    </a:p>
                    <a:p>
                      <a:pPr algn="ctr"/>
                      <a:endParaRPr lang="ru-RU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ФОРМА ОБУЧЕНИЯ: </a:t>
                      </a:r>
                      <a:r>
                        <a:rPr lang="ru-RU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Очная</a:t>
                      </a:r>
                    </a:p>
                    <a:p>
                      <a:pPr algn="ctr"/>
                      <a:endParaRPr lang="ru-RU" sz="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ОБУЧЕНИЯ: </a:t>
                      </a:r>
                    </a:p>
                    <a:p>
                      <a:pPr algn="ctr"/>
                      <a:r>
                        <a:rPr lang="ru-RU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года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ВСТУПИТЕЛЬНОЕ ИСПЫТАНИЕ: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Комплексный экзамен в дистанционном формате — комплексный тест по психологии и педагогике</a:t>
                      </a:r>
                    </a:p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45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КВАЛИФИКАЦИЯ: Методист образовательных программ</a:t>
                      </a:r>
                    </a:p>
                  </a:txBody>
                  <a:tcPr marL="68580" marR="68580" marT="34290" marB="34290">
                    <a:solidFill>
                      <a:srgbClr val="76C8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115594"/>
                  </a:ext>
                </a:extLst>
              </a:tr>
            </a:tbl>
          </a:graphicData>
        </a:graphic>
      </p:graphicFrame>
      <p:graphicFrame>
        <p:nvGraphicFramePr>
          <p:cNvPr id="49" name="Содержимое 4">
            <a:extLst>
              <a:ext uri="{FF2B5EF4-FFF2-40B4-BE49-F238E27FC236}">
                <a16:creationId xmlns:a16="http://schemas.microsoft.com/office/drawing/2014/main" id="{77A2F069-D181-E01B-3CE5-0F2EE54C6769}"/>
              </a:ext>
            </a:extLst>
          </p:cNvPr>
          <p:cNvGraphicFramePr>
            <a:graphicFrameLocks/>
          </p:cNvGraphicFramePr>
          <p:nvPr/>
        </p:nvGraphicFramePr>
        <p:xfrm>
          <a:off x="1132398" y="3488143"/>
          <a:ext cx="7713021" cy="162316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037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4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04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201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1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44.04.02</a:t>
                      </a:r>
                    </a:p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ПСИХОЛОГО-ПЕДАГОГИЧЕСКОЕ ОБРАЗОВАНИЕ</a:t>
                      </a:r>
                    </a:p>
                    <a:p>
                      <a:pPr algn="ctr"/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МЕЖДУНАРОДНЫЕ ОБРАЗОВАТЕЛЬНЫЕ СИСТЕМЫ И ТЕХНОЛОГИИ ДЕТСКОГО РАЗВИТИЯ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ОБРАЗОВАНИЯ:</a:t>
                      </a:r>
                    </a:p>
                    <a:p>
                      <a:pPr algn="ctr"/>
                      <a:r>
                        <a:rPr lang="ru-RU" sz="11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Магистратура</a:t>
                      </a:r>
                    </a:p>
                    <a:p>
                      <a:pPr algn="ctr"/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ОБУЧЕНИЯ: </a:t>
                      </a:r>
                      <a:r>
                        <a:rPr lang="ru-RU" sz="11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Очная</a:t>
                      </a:r>
                    </a:p>
                    <a:p>
                      <a:pPr algn="ctr"/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ОБУЧЕНИЯ: </a:t>
                      </a:r>
                    </a:p>
                    <a:p>
                      <a:pPr marL="0" algn="ctr" defTabSz="1042474" rtl="0" eaLnBrk="1" latinLnBrk="0" hangingPunct="1"/>
                      <a:r>
                        <a:rPr lang="ru-RU" sz="11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года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ВСТУПИТЕЛЬНОЕ ИСПЫТАНИЕ: </a:t>
                      </a:r>
                      <a:endParaRPr kumimoji="0" lang="en-US" sz="11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Комплексный экзамен в дистанционном формате — комплексный тест по психологии и педагогике</a:t>
                      </a:r>
                    </a:p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66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КВАЛИФИКАЦИЯ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Магистр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76C8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115594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7A1848-679B-4D69-B918-E893D4F3029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167" t="25793" r="7500" b="27569"/>
          <a:stretch/>
        </p:blipFill>
        <p:spPr>
          <a:xfrm>
            <a:off x="1107633" y="317357"/>
            <a:ext cx="7960167" cy="479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108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18750A-22A8-416F-8731-15B82C3E8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602" y="505714"/>
            <a:ext cx="6201409" cy="384721"/>
          </a:xfrm>
        </p:spPr>
        <p:txBody>
          <a:bodyPr/>
          <a:lstStyle/>
          <a:p>
            <a:r>
              <a:rPr lang="ru-RU" dirty="0"/>
              <a:t>По всем вопросам можно обращаться: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5D4AF7-1194-440D-AD8C-9FFA61FEC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1413255"/>
            <a:ext cx="7315200" cy="3554819"/>
          </a:xfrm>
        </p:spPr>
        <p:txBody>
          <a:bodyPr/>
          <a:lstStyle/>
          <a:p>
            <a:r>
              <a:rPr lang="ru-RU" dirty="0">
                <a:hlinkClick r:id="rId2"/>
              </a:rPr>
              <a:t>vv.batckaleva@mpgu.su</a:t>
            </a:r>
            <a:endParaRPr lang="ru-RU" dirty="0"/>
          </a:p>
          <a:p>
            <a:r>
              <a:rPr lang="ru-RU" dirty="0" err="1"/>
              <a:t>Бацкалёва</a:t>
            </a:r>
            <a:r>
              <a:rPr lang="ru-RU" dirty="0"/>
              <a:t> Виктория Викторовна, </a:t>
            </a:r>
            <a:r>
              <a:rPr lang="ru-RU" sz="2800" dirty="0"/>
              <a:t>ответственный секретарь приемной  комиссии </a:t>
            </a:r>
            <a:r>
              <a:rPr lang="ru-RU" sz="2800" dirty="0" err="1"/>
              <a:t>ФДПиП</a:t>
            </a:r>
            <a:r>
              <a:rPr lang="ru-RU" sz="2800" dirty="0"/>
              <a:t> МПГУ</a:t>
            </a:r>
          </a:p>
          <a:p>
            <a:endParaRPr lang="ru-RU" dirty="0"/>
          </a:p>
          <a:p>
            <a:r>
              <a:rPr lang="en-US" dirty="0">
                <a:hlinkClick r:id="rId3"/>
              </a:rPr>
              <a:t>https://t.me/doshfak_mpgu</a:t>
            </a:r>
            <a:r>
              <a:rPr lang="ru-RU" dirty="0"/>
              <a:t> </a:t>
            </a:r>
          </a:p>
          <a:p>
            <a:r>
              <a:rPr lang="ru-RU" dirty="0"/>
              <a:t>ТГ-канал для поступающих на </a:t>
            </a:r>
            <a:r>
              <a:rPr lang="ru-RU" dirty="0" err="1"/>
              <a:t>дошфак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3767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FBE42B-9F37-4307-AC73-882A860C5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308215"/>
            <a:ext cx="7926198" cy="430887"/>
          </a:xfrm>
        </p:spPr>
        <p:txBody>
          <a:bodyPr/>
          <a:lstStyle/>
          <a:p>
            <a:r>
              <a:rPr lang="en-US" sz="1400" dirty="0"/>
              <a:t>https://mpgu.su/ob-mpgu/struktura/faculties/fakultet-doshkolnoy-pedagogiki-i-psihologii-2/bakalavriat/</a:t>
            </a:r>
            <a:endParaRPr lang="ru-RU" sz="14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4A6B24-9EAC-49C7-A841-51AE54F5D2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CB2042-763A-4D04-B5B1-28E6EE016D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875" r="833" b="5533"/>
          <a:stretch/>
        </p:blipFill>
        <p:spPr>
          <a:xfrm>
            <a:off x="76200" y="953071"/>
            <a:ext cx="9067800" cy="3886201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A3B3F33A-A60E-414B-8D8F-B0B4D622821C}"/>
              </a:ext>
            </a:extLst>
          </p:cNvPr>
          <p:cNvCxnSpPr>
            <a:cxnSpLocks/>
          </p:cNvCxnSpPr>
          <p:nvPr/>
        </p:nvCxnSpPr>
        <p:spPr>
          <a:xfrm>
            <a:off x="1066800" y="4324350"/>
            <a:ext cx="66294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3A4D560-D5E7-4B97-8D94-1532E0FEA0F6}"/>
              </a:ext>
            </a:extLst>
          </p:cNvPr>
          <p:cNvCxnSpPr/>
          <p:nvPr/>
        </p:nvCxnSpPr>
        <p:spPr>
          <a:xfrm>
            <a:off x="2286000" y="2876550"/>
            <a:ext cx="9144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489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FDFB163-5587-4191-8F8A-345000DE57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E3B79C-4E61-4ABB-85CF-DE3E148F1E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00" t="17391" r="8333" b="5534"/>
          <a:stretch/>
        </p:blipFill>
        <p:spPr>
          <a:xfrm>
            <a:off x="609600" y="514350"/>
            <a:ext cx="7696200" cy="3962401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2E6A9EC-F211-42BB-85B0-08454E61B979}"/>
              </a:ext>
            </a:extLst>
          </p:cNvPr>
          <p:cNvCxnSpPr/>
          <p:nvPr/>
        </p:nvCxnSpPr>
        <p:spPr>
          <a:xfrm>
            <a:off x="4953000" y="2647950"/>
            <a:ext cx="10668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EF484DF9-B522-4C5C-9371-0AFFD4FF75CE}"/>
              </a:ext>
            </a:extLst>
          </p:cNvPr>
          <p:cNvCxnSpPr/>
          <p:nvPr/>
        </p:nvCxnSpPr>
        <p:spPr>
          <a:xfrm>
            <a:off x="4572000" y="3333750"/>
            <a:ext cx="9144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7CFB052-98B7-4837-8204-4FEF262990A8}"/>
              </a:ext>
            </a:extLst>
          </p:cNvPr>
          <p:cNvCxnSpPr/>
          <p:nvPr/>
        </p:nvCxnSpPr>
        <p:spPr>
          <a:xfrm>
            <a:off x="7283638" y="3638550"/>
            <a:ext cx="9144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B73E54C1-9E89-4D80-9E80-70A744AD9C78}"/>
              </a:ext>
            </a:extLst>
          </p:cNvPr>
          <p:cNvCxnSpPr/>
          <p:nvPr/>
        </p:nvCxnSpPr>
        <p:spPr>
          <a:xfrm>
            <a:off x="6826438" y="4324350"/>
            <a:ext cx="9144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Picture 6" descr="1 LOGO">
            <a:extLst>
              <a:ext uri="{FF2B5EF4-FFF2-40B4-BE49-F238E27FC236}">
                <a16:creationId xmlns:a16="http://schemas.microsoft.com/office/drawing/2014/main" id="{F1C3DFF9-E16C-4373-BD7B-D5C82591D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96" y="327325"/>
            <a:ext cx="929734" cy="92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991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0173" y="398475"/>
            <a:ext cx="6137910" cy="8178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4555"/>
              </a:lnSpc>
              <a:spcBef>
                <a:spcPts val="105"/>
              </a:spcBef>
            </a:pPr>
            <a:r>
              <a:rPr sz="3800" spc="-5" dirty="0"/>
              <a:t>Способы</a:t>
            </a:r>
            <a:r>
              <a:rPr sz="3800" spc="-55" dirty="0"/>
              <a:t> </a:t>
            </a:r>
            <a:r>
              <a:rPr sz="3800" spc="-20" dirty="0"/>
              <a:t>подачи</a:t>
            </a:r>
            <a:r>
              <a:rPr sz="3800" spc="-55" dirty="0"/>
              <a:t> </a:t>
            </a:r>
            <a:r>
              <a:rPr sz="3800" spc="-10" dirty="0"/>
              <a:t>документов</a:t>
            </a:r>
            <a:endParaRPr sz="3800"/>
          </a:p>
          <a:p>
            <a:pPr algn="ctr">
              <a:lnSpc>
                <a:spcPts val="1675"/>
              </a:lnSpc>
            </a:pPr>
            <a:r>
              <a:rPr sz="1400" spc="-5" dirty="0"/>
              <a:t>(базовое</a:t>
            </a:r>
            <a:r>
              <a:rPr sz="1400" spc="-40" dirty="0"/>
              <a:t> </a:t>
            </a:r>
            <a:r>
              <a:rPr sz="1400" dirty="0"/>
              <a:t>высшее</a:t>
            </a:r>
            <a:r>
              <a:rPr sz="1400" spc="-40" dirty="0"/>
              <a:t> </a:t>
            </a:r>
            <a:r>
              <a:rPr sz="1400" dirty="0"/>
              <a:t>образование</a:t>
            </a:r>
            <a:r>
              <a:rPr sz="1400" spc="-60" dirty="0"/>
              <a:t> </a:t>
            </a:r>
            <a:r>
              <a:rPr sz="1400" dirty="0"/>
              <a:t>и</a:t>
            </a:r>
            <a:r>
              <a:rPr sz="1400" spc="-20" dirty="0"/>
              <a:t> </a:t>
            </a:r>
            <a:r>
              <a:rPr sz="1400" spc="-5" dirty="0"/>
              <a:t>бакалавриат)</a:t>
            </a:r>
            <a:endParaRPr sz="1400"/>
          </a:p>
        </p:txBody>
      </p:sp>
      <p:sp>
        <p:nvSpPr>
          <p:cNvPr id="3" name="object 3"/>
          <p:cNvSpPr txBox="1"/>
          <p:nvPr/>
        </p:nvSpPr>
        <p:spPr>
          <a:xfrm>
            <a:off x="2471420" y="1534795"/>
            <a:ext cx="5631180" cy="26741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280"/>
              </a:spcBef>
            </a:pPr>
            <a:r>
              <a:rPr sz="2000" b="1" spc="-5" dirty="0">
                <a:solidFill>
                  <a:srgbClr val="28375B"/>
                </a:solidFill>
                <a:latin typeface="Calibri"/>
                <a:cs typeface="Calibri"/>
              </a:rPr>
              <a:t>Онлайн:</a:t>
            </a:r>
            <a:r>
              <a:rPr sz="2000" b="1" spc="-30" dirty="0">
                <a:solidFill>
                  <a:srgbClr val="2837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8375B"/>
                </a:solidFill>
                <a:latin typeface="Calibri"/>
                <a:cs typeface="Calibri"/>
              </a:rPr>
              <a:t>на портале Госуслуг —</a:t>
            </a:r>
          </a:p>
          <a:p>
            <a:pPr marL="12700">
              <a:spcBef>
                <a:spcPts val="280"/>
              </a:spcBef>
            </a:pPr>
            <a:r>
              <a:rPr sz="2000" dirty="0">
                <a:solidFill>
                  <a:srgbClr val="28375B"/>
                </a:solidFill>
                <a:latin typeface="Calibri"/>
                <a:cs typeface="Calibri"/>
              </a:rPr>
              <a:t>Суперсервис «Поступление в вуз </a:t>
            </a:r>
            <a:r>
              <a:rPr sz="2000" dirty="0" err="1">
                <a:solidFill>
                  <a:srgbClr val="28375B"/>
                </a:solidFill>
                <a:latin typeface="Calibri"/>
                <a:cs typeface="Calibri"/>
              </a:rPr>
              <a:t>онлайн</a:t>
            </a:r>
            <a:r>
              <a:rPr sz="2000" dirty="0">
                <a:solidFill>
                  <a:srgbClr val="28375B"/>
                </a:solidFill>
                <a:latin typeface="Calibri"/>
                <a:cs typeface="Calibri"/>
              </a:rPr>
              <a:t>»</a:t>
            </a: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2000" b="1" dirty="0">
                <a:solidFill>
                  <a:srgbClr val="28375B"/>
                </a:solidFill>
                <a:latin typeface="Calibri"/>
                <a:cs typeface="Calibri"/>
              </a:rPr>
              <a:t>Лично:</a:t>
            </a:r>
            <a:r>
              <a:rPr sz="2000" b="1" spc="-20" dirty="0">
                <a:solidFill>
                  <a:srgbClr val="28375B"/>
                </a:solidFill>
                <a:latin typeface="Calibri"/>
                <a:cs typeface="Calibri"/>
              </a:rPr>
              <a:t> </a:t>
            </a:r>
            <a:r>
              <a:rPr sz="2000" spc="-50" dirty="0">
                <a:solidFill>
                  <a:srgbClr val="28375B"/>
                </a:solidFill>
                <a:latin typeface="Calibri"/>
                <a:cs typeface="Calibri"/>
              </a:rPr>
              <a:t>г.</a:t>
            </a:r>
            <a:r>
              <a:rPr sz="2000" spc="-15" dirty="0">
                <a:solidFill>
                  <a:srgbClr val="2837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8375B"/>
                </a:solidFill>
                <a:latin typeface="Calibri"/>
                <a:cs typeface="Calibri"/>
              </a:rPr>
              <a:t>Москва,</a:t>
            </a:r>
            <a:r>
              <a:rPr sz="2000" spc="-25" dirty="0">
                <a:solidFill>
                  <a:srgbClr val="2837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8375B"/>
                </a:solidFill>
                <a:latin typeface="Calibri"/>
                <a:cs typeface="Calibri"/>
              </a:rPr>
              <a:t>проспект</a:t>
            </a:r>
            <a:r>
              <a:rPr sz="2000" spc="-20" dirty="0">
                <a:solidFill>
                  <a:srgbClr val="28375B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8375B"/>
                </a:solidFill>
                <a:latin typeface="Calibri"/>
                <a:cs typeface="Calibri"/>
              </a:rPr>
              <a:t>Вернадского,</a:t>
            </a:r>
            <a:r>
              <a:rPr sz="2000" spc="-35" dirty="0">
                <a:solidFill>
                  <a:srgbClr val="2837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8375B"/>
                </a:solidFill>
                <a:latin typeface="Calibri"/>
                <a:cs typeface="Calibri"/>
              </a:rPr>
              <a:t>д.</a:t>
            </a:r>
            <a:r>
              <a:rPr sz="2000" spc="-15" dirty="0">
                <a:solidFill>
                  <a:srgbClr val="2837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8375B"/>
                </a:solidFill>
                <a:latin typeface="Calibri"/>
                <a:cs typeface="Calibri"/>
              </a:rPr>
              <a:t>88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50" dirty="0">
              <a:latin typeface="Calibri"/>
              <a:cs typeface="Calibri"/>
            </a:endParaRPr>
          </a:p>
          <a:p>
            <a:pPr marL="12700" marR="334010">
              <a:lnSpc>
                <a:spcPct val="70000"/>
              </a:lnSpc>
              <a:spcBef>
                <a:spcPts val="5"/>
              </a:spcBef>
            </a:pPr>
            <a:r>
              <a:rPr sz="2000" b="1" spc="-5" dirty="0">
                <a:solidFill>
                  <a:srgbClr val="28375B"/>
                </a:solidFill>
                <a:latin typeface="Calibri"/>
                <a:cs typeface="Calibri"/>
              </a:rPr>
              <a:t>Доверенным лицом </a:t>
            </a:r>
            <a:r>
              <a:rPr sz="2000" dirty="0">
                <a:solidFill>
                  <a:srgbClr val="28375B"/>
                </a:solidFill>
                <a:latin typeface="Calibri"/>
                <a:cs typeface="Calibri"/>
              </a:rPr>
              <a:t>при </a:t>
            </a:r>
            <a:r>
              <a:rPr sz="2000" spc="-5" dirty="0">
                <a:solidFill>
                  <a:srgbClr val="28375B"/>
                </a:solidFill>
                <a:latin typeface="Calibri"/>
                <a:cs typeface="Calibri"/>
              </a:rPr>
              <a:t>наличии доверенности </a:t>
            </a:r>
            <a:r>
              <a:rPr sz="2000" spc="-440" dirty="0">
                <a:solidFill>
                  <a:srgbClr val="2837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8375B"/>
                </a:solidFill>
                <a:latin typeface="Calibri"/>
                <a:cs typeface="Calibri"/>
              </a:rPr>
              <a:t>установленного</a:t>
            </a:r>
            <a:r>
              <a:rPr sz="2000" spc="-15" dirty="0">
                <a:solidFill>
                  <a:srgbClr val="2837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8375B"/>
                </a:solidFill>
                <a:latin typeface="Calibri"/>
                <a:cs typeface="Calibri"/>
              </a:rPr>
              <a:t>образца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039"/>
              </a:lnSpc>
            </a:pPr>
            <a:r>
              <a:rPr sz="2000" b="1" dirty="0">
                <a:solidFill>
                  <a:srgbClr val="28375B"/>
                </a:solidFill>
                <a:latin typeface="Calibri"/>
                <a:cs typeface="Calibri"/>
              </a:rPr>
              <a:t>По</a:t>
            </a:r>
            <a:r>
              <a:rPr sz="2000" b="1" spc="-15" dirty="0">
                <a:solidFill>
                  <a:srgbClr val="28375B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8375B"/>
                </a:solidFill>
                <a:latin typeface="Calibri"/>
                <a:cs typeface="Calibri"/>
              </a:rPr>
              <a:t>почте:</a:t>
            </a:r>
            <a:r>
              <a:rPr sz="2000" b="1" spc="-15" dirty="0">
                <a:solidFill>
                  <a:srgbClr val="2837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8375B"/>
                </a:solidFill>
                <a:latin typeface="Calibri"/>
                <a:cs typeface="Calibri"/>
              </a:rPr>
              <a:t>119571,</a:t>
            </a:r>
            <a:r>
              <a:rPr sz="2000" spc="-40" dirty="0">
                <a:solidFill>
                  <a:srgbClr val="28375B"/>
                </a:solidFill>
                <a:latin typeface="Calibri"/>
                <a:cs typeface="Calibri"/>
              </a:rPr>
              <a:t> </a:t>
            </a:r>
            <a:r>
              <a:rPr sz="2000" spc="-50" dirty="0">
                <a:solidFill>
                  <a:srgbClr val="28375B"/>
                </a:solidFill>
                <a:latin typeface="Calibri"/>
                <a:cs typeface="Calibri"/>
              </a:rPr>
              <a:t>г.</a:t>
            </a:r>
            <a:r>
              <a:rPr sz="2000" spc="-10" dirty="0">
                <a:solidFill>
                  <a:srgbClr val="2837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8375B"/>
                </a:solidFill>
                <a:latin typeface="Calibri"/>
                <a:cs typeface="Calibri"/>
              </a:rPr>
              <a:t>Москва, проспект</a:t>
            </a:r>
            <a:r>
              <a:rPr sz="2000" spc="-25" dirty="0">
                <a:solidFill>
                  <a:srgbClr val="28375B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8375B"/>
                </a:solidFill>
                <a:latin typeface="Calibri"/>
                <a:cs typeface="Calibri"/>
              </a:rPr>
              <a:t>Вернадского,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ts val="2039"/>
              </a:lnSpc>
            </a:pPr>
            <a:r>
              <a:rPr sz="2000" spc="-5" dirty="0">
                <a:solidFill>
                  <a:srgbClr val="28375B"/>
                </a:solidFill>
                <a:latin typeface="Calibri"/>
                <a:cs typeface="Calibri"/>
              </a:rPr>
              <a:t>д.</a:t>
            </a:r>
            <a:r>
              <a:rPr sz="2000" spc="-20" dirty="0">
                <a:solidFill>
                  <a:srgbClr val="2837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8375B"/>
                </a:solidFill>
                <a:latin typeface="Calibri"/>
                <a:cs typeface="Calibri"/>
              </a:rPr>
              <a:t>88,</a:t>
            </a:r>
            <a:r>
              <a:rPr sz="2000" spc="-20" dirty="0">
                <a:solidFill>
                  <a:srgbClr val="2837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8375B"/>
                </a:solidFill>
                <a:latin typeface="Calibri"/>
                <a:cs typeface="Calibri"/>
              </a:rPr>
              <a:t>в</a:t>
            </a:r>
            <a:r>
              <a:rPr sz="2000" spc="-10" dirty="0">
                <a:solidFill>
                  <a:srgbClr val="28375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8375B"/>
                </a:solidFill>
                <a:latin typeface="Calibri"/>
                <a:cs typeface="Calibri"/>
              </a:rPr>
              <a:t>Приемную</a:t>
            </a:r>
            <a:r>
              <a:rPr sz="2000" spc="-40" dirty="0">
                <a:solidFill>
                  <a:srgbClr val="28375B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8375B"/>
                </a:solidFill>
                <a:latin typeface="Calibri"/>
                <a:cs typeface="Calibri"/>
              </a:rPr>
              <a:t>комиссию</a:t>
            </a:r>
            <a:r>
              <a:rPr sz="2000" spc="-40" dirty="0">
                <a:solidFill>
                  <a:srgbClr val="28375B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8375B"/>
                </a:solidFill>
                <a:latin typeface="Calibri"/>
                <a:cs typeface="Calibri"/>
              </a:rPr>
              <a:t>МПГУ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7394" y="2326758"/>
            <a:ext cx="406793" cy="490286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447495" y="1484017"/>
            <a:ext cx="547370" cy="516255"/>
            <a:chOff x="1447495" y="1484017"/>
            <a:chExt cx="547370" cy="516255"/>
          </a:xfrm>
        </p:grpSpPr>
        <p:sp>
          <p:nvSpPr>
            <p:cNvPr id="6" name="object 6"/>
            <p:cNvSpPr/>
            <p:nvPr/>
          </p:nvSpPr>
          <p:spPr>
            <a:xfrm>
              <a:off x="1447495" y="1543557"/>
              <a:ext cx="420370" cy="456565"/>
            </a:xfrm>
            <a:custGeom>
              <a:avLst/>
              <a:gdLst/>
              <a:ahLst/>
              <a:cxnLst/>
              <a:rect l="l" t="t" r="r" b="b"/>
              <a:pathLst>
                <a:path w="420369" h="456564">
                  <a:moveTo>
                    <a:pt x="371754" y="168313"/>
                  </a:moveTo>
                  <a:lnTo>
                    <a:pt x="299961" y="100076"/>
                  </a:lnTo>
                  <a:lnTo>
                    <a:pt x="292379" y="92875"/>
                  </a:lnTo>
                  <a:lnTo>
                    <a:pt x="83743" y="291147"/>
                  </a:lnTo>
                  <a:lnTo>
                    <a:pt x="83743" y="456311"/>
                  </a:lnTo>
                  <a:lnTo>
                    <a:pt x="87160" y="452894"/>
                  </a:lnTo>
                  <a:lnTo>
                    <a:pt x="90589" y="449478"/>
                  </a:lnTo>
                  <a:lnTo>
                    <a:pt x="366903" y="173151"/>
                  </a:lnTo>
                  <a:lnTo>
                    <a:pt x="371754" y="168313"/>
                  </a:lnTo>
                  <a:close/>
                </a:path>
                <a:path w="420369" h="456564">
                  <a:moveTo>
                    <a:pt x="419963" y="120103"/>
                  </a:moveTo>
                  <a:lnTo>
                    <a:pt x="299935" y="5867"/>
                  </a:lnTo>
                  <a:lnTo>
                    <a:pt x="293763" y="0"/>
                  </a:lnTo>
                  <a:lnTo>
                    <a:pt x="293738" y="63271"/>
                  </a:lnTo>
                  <a:lnTo>
                    <a:pt x="292392" y="63284"/>
                  </a:lnTo>
                  <a:lnTo>
                    <a:pt x="293738" y="63271"/>
                  </a:lnTo>
                  <a:lnTo>
                    <a:pt x="293738" y="0"/>
                  </a:lnTo>
                  <a:lnTo>
                    <a:pt x="291007" y="0"/>
                  </a:lnTo>
                  <a:lnTo>
                    <a:pt x="0" y="276936"/>
                  </a:lnTo>
                  <a:lnTo>
                    <a:pt x="36271" y="307949"/>
                  </a:lnTo>
                  <a:lnTo>
                    <a:pt x="43738" y="300863"/>
                  </a:lnTo>
                  <a:lnTo>
                    <a:pt x="292379" y="64566"/>
                  </a:lnTo>
                  <a:lnTo>
                    <a:pt x="386270" y="153797"/>
                  </a:lnTo>
                  <a:lnTo>
                    <a:pt x="388696" y="151371"/>
                  </a:lnTo>
                  <a:lnTo>
                    <a:pt x="391109" y="148958"/>
                  </a:lnTo>
                  <a:lnTo>
                    <a:pt x="415124" y="124942"/>
                  </a:lnTo>
                  <a:lnTo>
                    <a:pt x="417550" y="122516"/>
                  </a:lnTo>
                  <a:lnTo>
                    <a:pt x="419963" y="120103"/>
                  </a:lnTo>
                  <a:close/>
                </a:path>
              </a:pathLst>
            </a:custGeom>
            <a:solidFill>
              <a:srgbClr val="0AA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59818" y="1484017"/>
              <a:ext cx="134562" cy="153407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1558531" y="3092907"/>
            <a:ext cx="439420" cy="563245"/>
          </a:xfrm>
          <a:custGeom>
            <a:avLst/>
            <a:gdLst/>
            <a:ahLst/>
            <a:cxnLst/>
            <a:rect l="l" t="t" r="r" b="b"/>
            <a:pathLst>
              <a:path w="439419" h="563245">
                <a:moveTo>
                  <a:pt x="181102" y="201612"/>
                </a:moveTo>
                <a:lnTo>
                  <a:pt x="83591" y="201612"/>
                </a:lnTo>
                <a:lnTo>
                  <a:pt x="83591" y="236372"/>
                </a:lnTo>
                <a:lnTo>
                  <a:pt x="181102" y="236372"/>
                </a:lnTo>
                <a:lnTo>
                  <a:pt x="181102" y="232905"/>
                </a:lnTo>
                <a:lnTo>
                  <a:pt x="181102" y="229425"/>
                </a:lnTo>
                <a:lnTo>
                  <a:pt x="181102" y="208559"/>
                </a:lnTo>
                <a:lnTo>
                  <a:pt x="181102" y="205092"/>
                </a:lnTo>
                <a:lnTo>
                  <a:pt x="181102" y="201612"/>
                </a:lnTo>
                <a:close/>
              </a:path>
              <a:path w="439419" h="563245">
                <a:moveTo>
                  <a:pt x="355244" y="424103"/>
                </a:moveTo>
                <a:lnTo>
                  <a:pt x="83591" y="424103"/>
                </a:lnTo>
                <a:lnTo>
                  <a:pt x="83591" y="458863"/>
                </a:lnTo>
                <a:lnTo>
                  <a:pt x="355244" y="458863"/>
                </a:lnTo>
                <a:lnTo>
                  <a:pt x="355244" y="455383"/>
                </a:lnTo>
                <a:lnTo>
                  <a:pt x="355244" y="451904"/>
                </a:lnTo>
                <a:lnTo>
                  <a:pt x="355244" y="431050"/>
                </a:lnTo>
                <a:lnTo>
                  <a:pt x="355244" y="427570"/>
                </a:lnTo>
                <a:lnTo>
                  <a:pt x="355244" y="424103"/>
                </a:lnTo>
                <a:close/>
              </a:path>
              <a:path w="439419" h="563245">
                <a:moveTo>
                  <a:pt x="355244" y="368477"/>
                </a:moveTo>
                <a:lnTo>
                  <a:pt x="83591" y="368477"/>
                </a:lnTo>
                <a:lnTo>
                  <a:pt x="83591" y="403237"/>
                </a:lnTo>
                <a:lnTo>
                  <a:pt x="355244" y="403237"/>
                </a:lnTo>
                <a:lnTo>
                  <a:pt x="355244" y="399770"/>
                </a:lnTo>
                <a:lnTo>
                  <a:pt x="355244" y="396290"/>
                </a:lnTo>
                <a:lnTo>
                  <a:pt x="355244" y="375424"/>
                </a:lnTo>
                <a:lnTo>
                  <a:pt x="355244" y="371957"/>
                </a:lnTo>
                <a:lnTo>
                  <a:pt x="355244" y="368477"/>
                </a:lnTo>
                <a:close/>
              </a:path>
              <a:path w="439419" h="563245">
                <a:moveTo>
                  <a:pt x="355244" y="312851"/>
                </a:moveTo>
                <a:lnTo>
                  <a:pt x="83591" y="312851"/>
                </a:lnTo>
                <a:lnTo>
                  <a:pt x="83591" y="347624"/>
                </a:lnTo>
                <a:lnTo>
                  <a:pt x="355244" y="347624"/>
                </a:lnTo>
                <a:lnTo>
                  <a:pt x="355244" y="344144"/>
                </a:lnTo>
                <a:lnTo>
                  <a:pt x="355244" y="340664"/>
                </a:lnTo>
                <a:lnTo>
                  <a:pt x="355244" y="319811"/>
                </a:lnTo>
                <a:lnTo>
                  <a:pt x="355244" y="316331"/>
                </a:lnTo>
                <a:lnTo>
                  <a:pt x="355244" y="312851"/>
                </a:lnTo>
                <a:close/>
              </a:path>
              <a:path w="439419" h="563245">
                <a:moveTo>
                  <a:pt x="355244" y="257238"/>
                </a:moveTo>
                <a:lnTo>
                  <a:pt x="83591" y="257238"/>
                </a:lnTo>
                <a:lnTo>
                  <a:pt x="83591" y="291998"/>
                </a:lnTo>
                <a:lnTo>
                  <a:pt x="355244" y="291998"/>
                </a:lnTo>
                <a:lnTo>
                  <a:pt x="355244" y="288518"/>
                </a:lnTo>
                <a:lnTo>
                  <a:pt x="355244" y="285051"/>
                </a:lnTo>
                <a:lnTo>
                  <a:pt x="355244" y="264185"/>
                </a:lnTo>
                <a:lnTo>
                  <a:pt x="355244" y="260705"/>
                </a:lnTo>
                <a:lnTo>
                  <a:pt x="355244" y="257238"/>
                </a:lnTo>
                <a:close/>
              </a:path>
              <a:path w="439419" h="563245">
                <a:moveTo>
                  <a:pt x="438835" y="154851"/>
                </a:moveTo>
                <a:lnTo>
                  <a:pt x="390080" y="112039"/>
                </a:lnTo>
                <a:lnTo>
                  <a:pt x="390080" y="194665"/>
                </a:lnTo>
                <a:lnTo>
                  <a:pt x="390080" y="514489"/>
                </a:lnTo>
                <a:lnTo>
                  <a:pt x="48755" y="514489"/>
                </a:lnTo>
                <a:lnTo>
                  <a:pt x="48755" y="48653"/>
                </a:lnTo>
                <a:lnTo>
                  <a:pt x="215938" y="48653"/>
                </a:lnTo>
                <a:lnTo>
                  <a:pt x="215938" y="194665"/>
                </a:lnTo>
                <a:lnTo>
                  <a:pt x="390080" y="194665"/>
                </a:lnTo>
                <a:lnTo>
                  <a:pt x="390080" y="112039"/>
                </a:lnTo>
                <a:lnTo>
                  <a:pt x="339864" y="67932"/>
                </a:lnTo>
                <a:lnTo>
                  <a:pt x="339864" y="145986"/>
                </a:lnTo>
                <a:lnTo>
                  <a:pt x="264693" y="145986"/>
                </a:lnTo>
                <a:lnTo>
                  <a:pt x="264693" y="70942"/>
                </a:lnTo>
                <a:lnTo>
                  <a:pt x="339864" y="145986"/>
                </a:lnTo>
                <a:lnTo>
                  <a:pt x="339864" y="67932"/>
                </a:lnTo>
                <a:lnTo>
                  <a:pt x="270446" y="6959"/>
                </a:lnTo>
                <a:lnTo>
                  <a:pt x="269455" y="6083"/>
                </a:lnTo>
                <a:lnTo>
                  <a:pt x="266484" y="3479"/>
                </a:lnTo>
                <a:lnTo>
                  <a:pt x="262534" y="0"/>
                </a:lnTo>
                <a:lnTo>
                  <a:pt x="0" y="0"/>
                </a:lnTo>
                <a:lnTo>
                  <a:pt x="0" y="563156"/>
                </a:lnTo>
                <a:lnTo>
                  <a:pt x="438835" y="563156"/>
                </a:lnTo>
                <a:lnTo>
                  <a:pt x="438835" y="559676"/>
                </a:lnTo>
                <a:lnTo>
                  <a:pt x="438835" y="556196"/>
                </a:lnTo>
                <a:lnTo>
                  <a:pt x="438835" y="159029"/>
                </a:lnTo>
                <a:lnTo>
                  <a:pt x="438835" y="156425"/>
                </a:lnTo>
                <a:lnTo>
                  <a:pt x="438835" y="154851"/>
                </a:lnTo>
                <a:close/>
              </a:path>
            </a:pathLst>
          </a:custGeom>
          <a:solidFill>
            <a:srgbClr val="0AA9A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35092" y="3826400"/>
            <a:ext cx="564223" cy="62121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580" y="653872"/>
            <a:ext cx="5585460" cy="605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-5" dirty="0"/>
              <a:t>Сроки</a:t>
            </a:r>
            <a:r>
              <a:rPr sz="3800" spc="-65" dirty="0"/>
              <a:t> </a:t>
            </a:r>
            <a:r>
              <a:rPr sz="3800" spc="-20" dirty="0"/>
              <a:t>подачи</a:t>
            </a:r>
            <a:r>
              <a:rPr sz="3800" spc="-45" dirty="0"/>
              <a:t> </a:t>
            </a:r>
            <a:r>
              <a:rPr sz="3800" spc="-10" dirty="0"/>
              <a:t>документов</a:t>
            </a:r>
            <a:endParaRPr sz="3800"/>
          </a:p>
        </p:txBody>
      </p:sp>
      <p:sp>
        <p:nvSpPr>
          <p:cNvPr id="3" name="object 3"/>
          <p:cNvSpPr txBox="1"/>
          <p:nvPr/>
        </p:nvSpPr>
        <p:spPr>
          <a:xfrm>
            <a:off x="1542033" y="1567053"/>
            <a:ext cx="6061710" cy="2574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28375B"/>
                </a:solidFill>
                <a:latin typeface="Calibri"/>
                <a:cs typeface="Calibri"/>
              </a:rPr>
              <a:t>ПРИЁМ</a:t>
            </a:r>
            <a:r>
              <a:rPr sz="2400" spc="-15" dirty="0">
                <a:solidFill>
                  <a:srgbClr val="28375B"/>
                </a:solidFill>
                <a:latin typeface="Calibri"/>
                <a:cs typeface="Calibri"/>
              </a:rPr>
              <a:t> ДОКУМЕНТОВ </a:t>
            </a:r>
            <a:r>
              <a:rPr sz="2400" spc="-30" dirty="0">
                <a:solidFill>
                  <a:srgbClr val="28375B"/>
                </a:solidFill>
                <a:latin typeface="Calibri"/>
                <a:cs typeface="Calibri"/>
              </a:rPr>
              <a:t>НАЧИНАЕТСЯ</a:t>
            </a:r>
            <a:endParaRPr sz="24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34"/>
              </a:spcBef>
            </a:pPr>
            <a:r>
              <a:rPr sz="5000" b="1" dirty="0">
                <a:solidFill>
                  <a:srgbClr val="0AA9A6"/>
                </a:solidFill>
                <a:latin typeface="Calibri"/>
                <a:cs typeface="Calibri"/>
              </a:rPr>
              <a:t>20</a:t>
            </a:r>
            <a:r>
              <a:rPr sz="5000" b="1" spc="-15" dirty="0">
                <a:solidFill>
                  <a:srgbClr val="0AA9A6"/>
                </a:solidFill>
                <a:latin typeface="Calibri"/>
                <a:cs typeface="Calibri"/>
              </a:rPr>
              <a:t> </a:t>
            </a:r>
            <a:r>
              <a:rPr sz="5000" b="1" dirty="0">
                <a:solidFill>
                  <a:srgbClr val="0AA9A6"/>
                </a:solidFill>
                <a:latin typeface="Calibri"/>
                <a:cs typeface="Calibri"/>
              </a:rPr>
              <a:t>ИЮНЯ</a:t>
            </a:r>
            <a:r>
              <a:rPr sz="5000" b="1" spc="-40" dirty="0">
                <a:solidFill>
                  <a:srgbClr val="0AA9A6"/>
                </a:solidFill>
                <a:latin typeface="Calibri"/>
                <a:cs typeface="Calibri"/>
              </a:rPr>
              <a:t> </a:t>
            </a:r>
            <a:r>
              <a:rPr sz="5000" b="1" spc="-5" dirty="0">
                <a:solidFill>
                  <a:srgbClr val="0AA9A6"/>
                </a:solidFill>
                <a:latin typeface="Calibri"/>
                <a:cs typeface="Calibri"/>
              </a:rPr>
              <a:t>202</a:t>
            </a:r>
            <a:r>
              <a:rPr lang="ru-RU" sz="5000" b="1" spc="-5" dirty="0">
                <a:solidFill>
                  <a:srgbClr val="0AA9A6"/>
                </a:solidFill>
                <a:latin typeface="Calibri"/>
                <a:cs typeface="Calibri"/>
              </a:rPr>
              <a:t>5</a:t>
            </a:r>
            <a:r>
              <a:rPr sz="5000" b="1" spc="-15" dirty="0">
                <a:solidFill>
                  <a:srgbClr val="0AA9A6"/>
                </a:solidFill>
                <a:latin typeface="Calibri"/>
                <a:cs typeface="Calibri"/>
              </a:rPr>
              <a:t> </a:t>
            </a:r>
            <a:r>
              <a:rPr sz="5000" b="1" spc="-70" dirty="0">
                <a:solidFill>
                  <a:srgbClr val="0AA9A6"/>
                </a:solidFill>
                <a:latin typeface="Calibri"/>
                <a:cs typeface="Calibri"/>
              </a:rPr>
              <a:t>ГОДА</a:t>
            </a:r>
            <a:endParaRPr sz="5000" dirty="0">
              <a:latin typeface="Calibri"/>
              <a:cs typeface="Calibri"/>
            </a:endParaRPr>
          </a:p>
          <a:p>
            <a:pPr marL="12065" marR="5080" algn="ctr">
              <a:lnSpc>
                <a:spcPct val="125000"/>
              </a:lnSpc>
              <a:spcBef>
                <a:spcPts val="3750"/>
              </a:spcBef>
            </a:pPr>
            <a:r>
              <a:rPr sz="2400" spc="-5" dirty="0">
                <a:solidFill>
                  <a:srgbClr val="28375B"/>
                </a:solidFill>
                <a:latin typeface="Calibri"/>
                <a:cs typeface="Calibri"/>
              </a:rPr>
              <a:t>СРОКИ </a:t>
            </a:r>
            <a:r>
              <a:rPr sz="2400" dirty="0">
                <a:solidFill>
                  <a:srgbClr val="28375B"/>
                </a:solidFill>
                <a:latin typeface="Calibri"/>
                <a:cs typeface="Calibri"/>
              </a:rPr>
              <a:t>ЗАВЕРШЕНИЯ </a:t>
            </a:r>
            <a:r>
              <a:rPr sz="2400" spc="-5" dirty="0">
                <a:solidFill>
                  <a:srgbClr val="28375B"/>
                </a:solidFill>
                <a:latin typeface="Calibri"/>
                <a:cs typeface="Calibri"/>
              </a:rPr>
              <a:t>ПРИЁМА </a:t>
            </a:r>
            <a:r>
              <a:rPr sz="2400" spc="-15" dirty="0">
                <a:solidFill>
                  <a:srgbClr val="28375B"/>
                </a:solidFill>
                <a:latin typeface="Calibri"/>
                <a:cs typeface="Calibri"/>
              </a:rPr>
              <a:t>ДОКУМЕНТОВ </a:t>
            </a:r>
            <a:r>
              <a:rPr sz="2400" spc="-10" dirty="0">
                <a:solidFill>
                  <a:srgbClr val="28375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8375B"/>
                </a:solidFill>
                <a:latin typeface="Calibri"/>
                <a:cs typeface="Calibri"/>
              </a:rPr>
              <a:t>ЗАВИСЯТ</a:t>
            </a:r>
            <a:r>
              <a:rPr sz="2400" spc="-35" dirty="0">
                <a:solidFill>
                  <a:srgbClr val="28375B"/>
                </a:solidFill>
                <a:latin typeface="Calibri"/>
                <a:cs typeface="Calibri"/>
              </a:rPr>
              <a:t> ОТ</a:t>
            </a:r>
            <a:r>
              <a:rPr sz="2400" spc="-10" dirty="0">
                <a:solidFill>
                  <a:srgbClr val="28375B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28375B"/>
                </a:solidFill>
                <a:latin typeface="Calibri"/>
                <a:cs typeface="Calibri"/>
              </a:rPr>
              <a:t>ОБРАЗОВАТЕЛЬНОЙ</a:t>
            </a:r>
            <a:r>
              <a:rPr sz="2400" spc="-35" dirty="0">
                <a:solidFill>
                  <a:srgbClr val="28375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28375B"/>
                </a:solidFill>
                <a:latin typeface="Calibri"/>
                <a:cs typeface="Calibri"/>
              </a:rPr>
              <a:t>ПРОГРАММЫ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8375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</TotalTime>
  <Words>1066</Words>
  <Application>Microsoft Office PowerPoint</Application>
  <PresentationFormat>Экран (16:9)</PresentationFormat>
  <Paragraphs>225</Paragraphs>
  <Slides>27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Calibri</vt:lpstr>
      <vt:lpstr>Microsoft Sans Serif</vt:lpstr>
      <vt:lpstr>Muller Light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По всем вопросам можно обращаться:</vt:lpstr>
      <vt:lpstr>https://mpgu.su/ob-mpgu/struktura/faculties/fakultet-doshkolnoy-pedagogiki-i-psihologii-2/bakalavriat/</vt:lpstr>
      <vt:lpstr>Презентация PowerPoint</vt:lpstr>
      <vt:lpstr>Способы подачи документов (базовое высшее образование и бакалавриат)</vt:lpstr>
      <vt:lpstr>Сроки подачи документов</vt:lpstr>
      <vt:lpstr>Сроки завершения приёма документов (БАЗОВОЕ высшее образование и бакалавриат)</vt:lpstr>
      <vt:lpstr>Перечень обязательных документов</vt:lpstr>
      <vt:lpstr>Учёт индивидуальных достижений</vt:lpstr>
      <vt:lpstr>НОВОЕ в учёте индивидуальных достижений</vt:lpstr>
      <vt:lpstr>Сроки проведения вступительных  испытаний (все формы обучения)</vt:lpstr>
      <vt:lpstr>Минимальные положительные баллы ЕГЭ (базовое высшее образование и  бакалавриат) </vt:lpstr>
      <vt:lpstr>Минимальный положительный балл  по дополнительным</vt:lpstr>
      <vt:lpstr>ПРИОРИТЕТЫ ЗАЧИСЛЕНИЯ</vt:lpstr>
      <vt:lpstr>ПРИОРИТЕТНОСТЬ ЗАЧИСЛЕНИЯ</vt:lpstr>
      <vt:lpstr>Сроки зачисления на базовое высшее  образование и бакалавриат</vt:lpstr>
      <vt:lpstr>КВОТЫ</vt:lpstr>
      <vt:lpstr>Приём на целевое обучение</vt:lpstr>
      <vt:lpstr>ОЛИМПИАДЫ Сайт МПГУ mpgu.su</vt:lpstr>
      <vt:lpstr>Абитуриентам МПГУ</vt:lpstr>
      <vt:lpstr>Олимпиады МПГУ</vt:lpstr>
      <vt:lpstr>Внимание: Всю информацию необходимо уточнить ещё раз перед началом приёмной кампании!</vt:lpstr>
      <vt:lpstr>Контакты Приёмной комиссии</vt:lpstr>
      <vt:lpstr>Спасибо за внимание и успешного поступления!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Пользователь</cp:lastModifiedBy>
  <cp:revision>55</cp:revision>
  <dcterms:created xsi:type="dcterms:W3CDTF">2024-02-12T14:40:35Z</dcterms:created>
  <dcterms:modified xsi:type="dcterms:W3CDTF">2025-05-20T13:59:57Z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2024-02-12T00:00:00Z</vt:filetime>
  </property>
</Properties>
</file>